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3"/>
  </p:notesMasterIdLst>
  <p:sldIdLst>
    <p:sldId id="256" r:id="rId3"/>
    <p:sldId id="257" r:id="rId4"/>
    <p:sldId id="258" r:id="rId5"/>
    <p:sldId id="420" r:id="rId6"/>
    <p:sldId id="259" r:id="rId7"/>
    <p:sldId id="434" r:id="rId8"/>
    <p:sldId id="435" r:id="rId9"/>
    <p:sldId id="260" r:id="rId10"/>
    <p:sldId id="437" r:id="rId11"/>
    <p:sldId id="440" r:id="rId12"/>
    <p:sldId id="439" r:id="rId13"/>
    <p:sldId id="441" r:id="rId14"/>
    <p:sldId id="438" r:id="rId15"/>
    <p:sldId id="442" r:id="rId16"/>
    <p:sldId id="443" r:id="rId17"/>
    <p:sldId id="444" r:id="rId18"/>
    <p:sldId id="445" r:id="rId19"/>
    <p:sldId id="261" r:id="rId20"/>
    <p:sldId id="446" r:id="rId21"/>
    <p:sldId id="430" r:id="rId22"/>
  </p:sldIdLst>
  <p:sldSz cx="12192000" cy="6858000"/>
  <p:notesSz cx="6858000" cy="9144000"/>
  <p:embeddedFontLst>
    <p:embeddedFont>
      <p:font typeface="等线" panose="02010600030101010101" charset="0"/>
      <p:regular r:id="rId27"/>
    </p:embeddedFont>
    <p:embeddedFont>
      <p:font typeface="等线 Light" panose="02010600030101010101" charset="0"/>
      <p:regular r:id="rId2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94BA"/>
    <a:srgbClr val="4A7090"/>
    <a:srgbClr val="2C7C9C"/>
    <a:srgbClr val="8DBAE4"/>
    <a:srgbClr val="6B9BB1"/>
    <a:srgbClr val="B6CF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36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font" Target="fonts/font2.fntdata"/><Relationship Id="rId27" Type="http://schemas.openxmlformats.org/officeDocument/2006/relationships/font" Target="fonts/font1.fntdata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notesMaster" Target="notesMasters/notesMaster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jpe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41C412-81B3-4DA7-BD35-DEA2E31919B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CB526C-E69C-45EC-A93C-56E8A447574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jpeg"/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image" Target="../media/image27.jpe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image" Target="../media/image37.pn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image" Target="../media/image43.pn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image" Target="../media/image4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5.jpeg"/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游戏机, 物体, 钟表&#10;&#10;描述已自动生成"/>
          <p:cNvPicPr>
            <a:picLocks noChangeAspect="1"/>
          </p:cNvPicPr>
          <p:nvPr/>
        </p:nvPicPr>
        <p:blipFill>
          <a:blip r:embed="rId1" cstate="email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2512958" y="406341"/>
            <a:ext cx="7166084" cy="5971737"/>
          </a:xfrm>
          <a:custGeom>
            <a:avLst/>
            <a:gdLst>
              <a:gd name="connsiteX0" fmla="*/ 2694768 w 7166084"/>
              <a:gd name="connsiteY0" fmla="*/ 759238 h 5971737"/>
              <a:gd name="connsiteX1" fmla="*/ 2694768 w 7166084"/>
              <a:gd name="connsiteY1" fmla="*/ 1413750 h 5971737"/>
              <a:gd name="connsiteX2" fmla="*/ 4645488 w 7166084"/>
              <a:gd name="connsiteY2" fmla="*/ 1413750 h 5971737"/>
              <a:gd name="connsiteX3" fmla="*/ 4645488 w 7166084"/>
              <a:gd name="connsiteY3" fmla="*/ 759238 h 5971737"/>
              <a:gd name="connsiteX4" fmla="*/ 0 w 7166084"/>
              <a:gd name="connsiteY4" fmla="*/ 0 h 5971737"/>
              <a:gd name="connsiteX5" fmla="*/ 7166084 w 7166084"/>
              <a:gd name="connsiteY5" fmla="*/ 0 h 5971737"/>
              <a:gd name="connsiteX6" fmla="*/ 7166084 w 7166084"/>
              <a:gd name="connsiteY6" fmla="*/ 5971737 h 5971737"/>
              <a:gd name="connsiteX7" fmla="*/ 0 w 7166084"/>
              <a:gd name="connsiteY7" fmla="*/ 5971737 h 5971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6084" h="5971737">
                <a:moveTo>
                  <a:pt x="2694768" y="759238"/>
                </a:moveTo>
                <a:lnTo>
                  <a:pt x="2694768" y="1413750"/>
                </a:lnTo>
                <a:lnTo>
                  <a:pt x="4645488" y="1413750"/>
                </a:lnTo>
                <a:lnTo>
                  <a:pt x="4645488" y="759238"/>
                </a:lnTo>
                <a:close/>
                <a:moveTo>
                  <a:pt x="0" y="0"/>
                </a:moveTo>
                <a:lnTo>
                  <a:pt x="7166084" y="0"/>
                </a:lnTo>
                <a:lnTo>
                  <a:pt x="7166084" y="5971737"/>
                </a:lnTo>
                <a:lnTo>
                  <a:pt x="0" y="5971737"/>
                </a:ln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5269136" y="960716"/>
            <a:ext cx="1849923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rgbClr val="6B9BB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2021</a:t>
            </a:r>
            <a:endParaRPr lang="zh-CN" altLang="en-US" sz="5400" dirty="0">
              <a:solidFill>
                <a:srgbClr val="6B9BB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169328" y="2631949"/>
            <a:ext cx="6522721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6600" dirty="0"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预测面试结果</a:t>
            </a:r>
            <a:endParaRPr lang="zh-CN" altLang="zh-CN" sz="6600" dirty="0"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202903" y="3634546"/>
            <a:ext cx="652272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400" dirty="0"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10" name="等腰三角形 9"/>
          <p:cNvSpPr/>
          <p:nvPr/>
        </p:nvSpPr>
        <p:spPr>
          <a:xfrm>
            <a:off x="-2709154" y="0"/>
            <a:ext cx="5418307" cy="4719817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11"/>
          <p:cNvCxnSpPr/>
          <p:nvPr/>
        </p:nvCxnSpPr>
        <p:spPr>
          <a:xfrm>
            <a:off x="765110" y="956671"/>
            <a:ext cx="979714" cy="15159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240282" y="1884046"/>
            <a:ext cx="615820" cy="9517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等腰三角形 15"/>
          <p:cNvSpPr/>
          <p:nvPr/>
        </p:nvSpPr>
        <p:spPr>
          <a:xfrm flipV="1">
            <a:off x="-79745" y="3135086"/>
            <a:ext cx="1853606" cy="1584729"/>
          </a:xfrm>
          <a:prstGeom prst="triangle">
            <a:avLst>
              <a:gd name="adj" fmla="val 50000"/>
            </a:avLst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等腰三角形 16"/>
          <p:cNvSpPr/>
          <p:nvPr/>
        </p:nvSpPr>
        <p:spPr>
          <a:xfrm>
            <a:off x="-1007822" y="3135088"/>
            <a:ext cx="1853606" cy="1584729"/>
          </a:xfrm>
          <a:prstGeom prst="triangle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等腰三角形 21"/>
          <p:cNvSpPr/>
          <p:nvPr/>
        </p:nvSpPr>
        <p:spPr>
          <a:xfrm rot="16200000">
            <a:off x="7496529" y="4509675"/>
            <a:ext cx="7352525" cy="224331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/>
        </p:nvSpPr>
        <p:spPr>
          <a:xfrm rot="16200000">
            <a:off x="7484713" y="3783326"/>
            <a:ext cx="7376158" cy="2422076"/>
          </a:xfrm>
          <a:custGeom>
            <a:avLst/>
            <a:gdLst>
              <a:gd name="connsiteX0" fmla="*/ 7352525 w 7376158"/>
              <a:gd name="connsiteY0" fmla="*/ 2243314 h 2422076"/>
              <a:gd name="connsiteX1" fmla="*/ 7083209 w 7376158"/>
              <a:gd name="connsiteY1" fmla="*/ 2243314 h 2422076"/>
              <a:gd name="connsiteX2" fmla="*/ 3699896 w 7376158"/>
              <a:gd name="connsiteY2" fmla="*/ 178761 h 2422076"/>
              <a:gd name="connsiteX3" fmla="*/ 316581 w 7376158"/>
              <a:gd name="connsiteY3" fmla="*/ 2243313 h 2422076"/>
              <a:gd name="connsiteX4" fmla="*/ 0 w 7376158"/>
              <a:gd name="connsiteY4" fmla="*/ 2243313 h 2422076"/>
              <a:gd name="connsiteX5" fmla="*/ 3676263 w 7376158"/>
              <a:gd name="connsiteY5" fmla="*/ 0 h 2422076"/>
              <a:gd name="connsiteX6" fmla="*/ 7376158 w 7376158"/>
              <a:gd name="connsiteY6" fmla="*/ 2422076 h 2422076"/>
              <a:gd name="connsiteX7" fmla="*/ 23633 w 7376158"/>
              <a:gd name="connsiteY7" fmla="*/ 2422075 h 2422076"/>
              <a:gd name="connsiteX8" fmla="*/ 316581 w 7376158"/>
              <a:gd name="connsiteY8" fmla="*/ 2243313 h 2422076"/>
              <a:gd name="connsiteX9" fmla="*/ 7083209 w 7376158"/>
              <a:gd name="connsiteY9" fmla="*/ 2243314 h 2422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376158" h="2422076">
                <a:moveTo>
                  <a:pt x="7352525" y="2243314"/>
                </a:moveTo>
                <a:lnTo>
                  <a:pt x="7083209" y="2243314"/>
                </a:lnTo>
                <a:lnTo>
                  <a:pt x="3699896" y="178761"/>
                </a:lnTo>
                <a:lnTo>
                  <a:pt x="316581" y="2243313"/>
                </a:lnTo>
                <a:lnTo>
                  <a:pt x="0" y="2243313"/>
                </a:lnTo>
                <a:lnTo>
                  <a:pt x="3676263" y="0"/>
                </a:lnTo>
                <a:close/>
                <a:moveTo>
                  <a:pt x="7376158" y="2422076"/>
                </a:moveTo>
                <a:lnTo>
                  <a:pt x="23633" y="2422075"/>
                </a:lnTo>
                <a:lnTo>
                  <a:pt x="316581" y="2243313"/>
                </a:lnTo>
                <a:lnTo>
                  <a:pt x="7083209" y="22433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" name="直接连接符 23"/>
          <p:cNvCxnSpPr/>
          <p:nvPr/>
        </p:nvCxnSpPr>
        <p:spPr>
          <a:xfrm flipH="1">
            <a:off x="8661792" y="2275683"/>
            <a:ext cx="392157" cy="6522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H="1">
            <a:off x="8926296" y="1902821"/>
            <a:ext cx="434065" cy="7291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flipH="1">
            <a:off x="3373032" y="3460631"/>
            <a:ext cx="600617" cy="10068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flipH="1">
            <a:off x="3765190" y="3254231"/>
            <a:ext cx="434065" cy="7291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等腰三角形 34"/>
          <p:cNvSpPr/>
          <p:nvPr/>
        </p:nvSpPr>
        <p:spPr>
          <a:xfrm rot="10800000" flipV="1">
            <a:off x="-66317" y="4719815"/>
            <a:ext cx="1853606" cy="1584729"/>
          </a:xfrm>
          <a:prstGeom prst="triangle">
            <a:avLst>
              <a:gd name="adj" fmla="val 50000"/>
            </a:avLst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3494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>
            <a:off x="0" y="0"/>
            <a:ext cx="4292081" cy="905068"/>
          </a:xfrm>
          <a:prstGeom prst="triangle">
            <a:avLst>
              <a:gd name="adj" fmla="val 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115773" y="68131"/>
            <a:ext cx="3754207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PART THREE</a:t>
            </a:r>
            <a:endParaRPr lang="zh-CN" altLang="en-US" sz="4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684520" y="130175"/>
            <a:ext cx="38474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预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测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模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型</a:t>
            </a:r>
            <a:endParaRPr lang="zh-CN" altLang="en-US" sz="32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308030" y="4790462"/>
            <a:ext cx="32986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请输入合适的内容</a:t>
            </a:r>
            <a:endParaRPr lang="en-US" altLang="zh-CN" sz="24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83845" y="1105535"/>
            <a:ext cx="58312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所以对于一元线性回归，梯度下降算法为</a:t>
            </a:r>
            <a:endParaRPr lang="zh-CN" altLang="en-US" sz="2400"/>
          </a:p>
        </p:txBody>
      </p:sp>
      <p:pic>
        <p:nvPicPr>
          <p:cNvPr id="3" name="图片 5" descr="IMG_25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63955" y="1766570"/>
            <a:ext cx="5401310" cy="158369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283845" y="3014345"/>
            <a:ext cx="71196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重复上述过程，直到收敛或达到最大迭代次数</a:t>
            </a:r>
            <a:endParaRPr lang="zh-CN" altLang="en-US" sz="2400"/>
          </a:p>
          <a:p>
            <a:r>
              <a:rPr lang="zh-CN" altLang="en-US" sz="2400"/>
              <a:t>判断条件为：</a:t>
            </a:r>
            <a:endParaRPr lang="zh-CN" altLang="en-US" sz="2400"/>
          </a:p>
        </p:txBody>
      </p:sp>
      <p:pic>
        <p:nvPicPr>
          <p:cNvPr id="5" name="图片 6" descr="IMG_2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1695" y="3451543"/>
            <a:ext cx="3086100" cy="904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283845" y="4655820"/>
            <a:ext cx="37833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同理多元线性回归为：</a:t>
            </a:r>
            <a:endParaRPr lang="zh-CN" altLang="en-US" sz="2400"/>
          </a:p>
        </p:txBody>
      </p:sp>
      <p:pic>
        <p:nvPicPr>
          <p:cNvPr id="24" name="图片 7" descr="IMG_2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2185" y="4596765"/>
            <a:ext cx="4934585" cy="14471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3494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>
            <a:off x="0" y="0"/>
            <a:ext cx="4292081" cy="905068"/>
          </a:xfrm>
          <a:prstGeom prst="triangle">
            <a:avLst>
              <a:gd name="adj" fmla="val 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115773" y="68131"/>
            <a:ext cx="3754207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PART THREE</a:t>
            </a:r>
            <a:endParaRPr lang="zh-CN" altLang="en-US" sz="4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684520" y="130175"/>
            <a:ext cx="38474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预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测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模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型</a:t>
            </a:r>
            <a:endParaRPr lang="zh-CN" altLang="en-US" sz="32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308030" y="4790462"/>
            <a:ext cx="32986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请输入合适的内容</a:t>
            </a:r>
            <a:endParaRPr lang="en-US" altLang="zh-CN" sz="24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25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84625" y="956945"/>
            <a:ext cx="3517900" cy="10001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648335" y="1379220"/>
            <a:ext cx="23533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数据归一化</a:t>
            </a:r>
            <a:endParaRPr lang="zh-CN" altLang="en-US" sz="2400"/>
          </a:p>
        </p:txBody>
      </p:sp>
      <p:pic>
        <p:nvPicPr>
          <p:cNvPr id="3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4625" y="1994535"/>
            <a:ext cx="5005070" cy="77279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466090" y="2263775"/>
            <a:ext cx="29413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fit_gd</a:t>
            </a:r>
            <a:r>
              <a:rPr lang="zh-CN" altLang="en-US"/>
              <a:t>函数进行训练</a:t>
            </a:r>
            <a:endParaRPr lang="zh-CN" altLang="en-US"/>
          </a:p>
          <a:p>
            <a:r>
              <a:rPr lang="zh-CN" altLang="en-US"/>
              <a:t>包含了以下函数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99135" y="2973070"/>
            <a:ext cx="23025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求损失函数的值</a:t>
            </a:r>
            <a:endParaRPr lang="zh-CN" altLang="en-US"/>
          </a:p>
        </p:txBody>
      </p:sp>
      <p:pic>
        <p:nvPicPr>
          <p:cNvPr id="26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4835" y="2767330"/>
            <a:ext cx="3474720" cy="101346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699135" y="3918585"/>
            <a:ext cx="25965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求此点对应的梯度</a:t>
            </a:r>
            <a:endParaRPr lang="zh-CN" altLang="en-US"/>
          </a:p>
        </p:txBody>
      </p:sp>
      <p:pic>
        <p:nvPicPr>
          <p:cNvPr id="27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835" y="3853180"/>
            <a:ext cx="4594860" cy="101346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文本框 6"/>
          <p:cNvSpPr txBox="1"/>
          <p:nvPr/>
        </p:nvSpPr>
        <p:spPr>
          <a:xfrm>
            <a:off x="596265" y="5104765"/>
            <a:ext cx="250761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调用2,3来求出损失函数最小值所对应的theta</a:t>
            </a:r>
            <a:endParaRPr lang="zh-CN" altLang="en-US"/>
          </a:p>
          <a:p>
            <a:r>
              <a:rPr lang="zh-CN" altLang="en-US"/>
              <a:t>n_iter为迭代的最大次数   ep是用于判断接近最小值的</a:t>
            </a:r>
            <a:endParaRPr lang="zh-CN" altLang="en-US"/>
          </a:p>
        </p:txBody>
      </p:sp>
      <p:pic>
        <p:nvPicPr>
          <p:cNvPr id="28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1965" y="4853940"/>
            <a:ext cx="4419600" cy="200406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78300" y="5773420"/>
            <a:ext cx="5834380" cy="9296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3494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>
            <a:off x="0" y="0"/>
            <a:ext cx="4292081" cy="905068"/>
          </a:xfrm>
          <a:prstGeom prst="triangle">
            <a:avLst>
              <a:gd name="adj" fmla="val 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115773" y="68131"/>
            <a:ext cx="3754207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PART THREE</a:t>
            </a:r>
            <a:endParaRPr lang="zh-CN" altLang="en-US" sz="4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684520" y="130175"/>
            <a:ext cx="38474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预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测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模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型</a:t>
            </a:r>
            <a:endParaRPr lang="zh-CN" altLang="en-US" sz="32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308030" y="4790462"/>
            <a:ext cx="32986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请输入合适的内容</a:t>
            </a:r>
            <a:endParaRPr lang="en-US" altLang="zh-CN" sz="24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06095" y="1178560"/>
            <a:ext cx="29616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预测函数</a:t>
            </a:r>
            <a:endParaRPr lang="zh-CN" altLang="en-US"/>
          </a:p>
        </p:txBody>
      </p:sp>
      <p:pic>
        <p:nvPicPr>
          <p:cNvPr id="32" name="图片 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90365" y="1292225"/>
            <a:ext cx="3568065" cy="120586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354330" y="3945890"/>
            <a:ext cx="29108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加上初始化，封装此类</a:t>
            </a:r>
            <a:endParaRPr lang="zh-CN" altLang="en-US"/>
          </a:p>
        </p:txBody>
      </p:sp>
      <p:pic>
        <p:nvPicPr>
          <p:cNvPr id="5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1440" y="3783965"/>
            <a:ext cx="6057900" cy="13989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3494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>
            <a:off x="0" y="0"/>
            <a:ext cx="4292081" cy="905068"/>
          </a:xfrm>
          <a:prstGeom prst="triangle">
            <a:avLst>
              <a:gd name="adj" fmla="val 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115773" y="68131"/>
            <a:ext cx="3754207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PART THREE</a:t>
            </a:r>
            <a:endParaRPr lang="zh-CN" altLang="en-US" sz="4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684520" y="130175"/>
            <a:ext cx="38474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预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测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模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型</a:t>
            </a:r>
            <a:endParaRPr lang="zh-CN" altLang="en-US" sz="32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308030" y="4790462"/>
            <a:ext cx="32986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请输入合适的内容</a:t>
            </a:r>
            <a:endParaRPr lang="en-US" altLang="zh-CN" sz="24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45135" y="1094740"/>
            <a:ext cx="39865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/>
              <a:t>2 </a:t>
            </a:r>
            <a:r>
              <a:rPr lang="zh-CN" altLang="en-US" sz="3200"/>
              <a:t>逻辑回归算法</a:t>
            </a:r>
            <a:endParaRPr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1043940" y="1678305"/>
            <a:ext cx="3022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Sigmoid函数：</a:t>
            </a:r>
            <a:endParaRPr lang="zh-CN" altLang="en-US"/>
          </a:p>
        </p:txBody>
      </p:sp>
      <p:pic>
        <p:nvPicPr>
          <p:cNvPr id="37" name="图片 20" descr="IMG_25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91965" y="1203325"/>
            <a:ext cx="3689985" cy="193802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8" name="图片 21" descr="IMG_2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610" y="2583815"/>
            <a:ext cx="3477260" cy="169037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577850" y="4574540"/>
            <a:ext cx="691642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现在的问题就是,给定了一组样本数据集X和它对应的分类结果y，我们如何找到参数theta，使得用这样的方式可以最大程度的获得这个样本数据集X对应的分类输出y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这就是我们在训练的过程中要做的主要任务,也就是拟合我们的训练样本,而拟合过程,就会涉及到逻辑回归的损失函数</a:t>
            </a:r>
            <a:endParaRPr lang="zh-CN" altLang="en-US"/>
          </a:p>
        </p:txBody>
      </p:sp>
      <p:pic>
        <p:nvPicPr>
          <p:cNvPr id="39" name="图片 22" descr="IMG_2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9210" y="5347335"/>
            <a:ext cx="2613660" cy="76708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0" name="图片 23" descr="IMG_2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5655" y="3616960"/>
            <a:ext cx="2622550" cy="157099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1" name="图片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6025" y="6209665"/>
            <a:ext cx="2954655" cy="3155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3494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>
            <a:off x="0" y="0"/>
            <a:ext cx="4292081" cy="905068"/>
          </a:xfrm>
          <a:prstGeom prst="triangle">
            <a:avLst>
              <a:gd name="adj" fmla="val 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115773" y="68131"/>
            <a:ext cx="3754207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PART THREE</a:t>
            </a:r>
            <a:endParaRPr lang="zh-CN" altLang="en-US" sz="4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684520" y="130175"/>
            <a:ext cx="38474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预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测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模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型</a:t>
            </a:r>
            <a:endParaRPr lang="zh-CN" altLang="en-US" sz="32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308030" y="4790462"/>
            <a:ext cx="32986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请输入合适的内容</a:t>
            </a:r>
            <a:endParaRPr lang="en-US" altLang="zh-CN" sz="24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56895" y="1257935"/>
            <a:ext cx="346773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这样,根据我们求出的p,就可以得出这次估计的损失是多少</a:t>
            </a:r>
            <a:endParaRPr lang="zh-CN" altLang="en-US"/>
          </a:p>
          <a:p>
            <a:r>
              <a:rPr lang="zh-CN" altLang="en-US"/>
              <a:t>最后,再把损失相加求平均值,其公式为:</a:t>
            </a:r>
            <a:endParaRPr lang="zh-CN" altLang="en-US"/>
          </a:p>
        </p:txBody>
      </p:sp>
      <p:pic>
        <p:nvPicPr>
          <p:cNvPr id="42" name="图片 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09795" y="1268095"/>
            <a:ext cx="2933700" cy="118872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图片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2640" y="2559050"/>
            <a:ext cx="3839210" cy="44704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253365" y="3108325"/>
            <a:ext cx="46424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下面我们要做的事情,就是找到一组theta,使得J(theta)最小，我们可以使用梯度下降法求得它的解。</a:t>
            </a:r>
            <a:endParaRPr lang="zh-CN" altLang="en-US"/>
          </a:p>
          <a:p>
            <a:r>
              <a:rPr lang="zh-CN" altLang="en-US"/>
              <a:t>首先J(theta)的梯度公式：</a:t>
            </a:r>
            <a:endParaRPr lang="zh-CN" altLang="en-US"/>
          </a:p>
        </p:txBody>
      </p:sp>
      <p:pic>
        <p:nvPicPr>
          <p:cNvPr id="44" name="图片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9375" y="3226435"/>
            <a:ext cx="2573655" cy="156400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253365" y="4883785"/>
            <a:ext cx="27184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对损失函数求导</a:t>
            </a:r>
            <a:endParaRPr lang="zh-CN" altLang="en-US"/>
          </a:p>
        </p:txBody>
      </p:sp>
      <p:pic>
        <p:nvPicPr>
          <p:cNvPr id="55" name="图片 3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1800" y="4907915"/>
            <a:ext cx="3578860" cy="170624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图片 4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15730" y="4222115"/>
            <a:ext cx="3044825" cy="217932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9189085" y="3408045"/>
            <a:ext cx="1998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函数模型</a:t>
            </a:r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3494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>
            <a:off x="0" y="0"/>
            <a:ext cx="4292081" cy="905068"/>
          </a:xfrm>
          <a:prstGeom prst="triangle">
            <a:avLst>
              <a:gd name="adj" fmla="val 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115773" y="68131"/>
            <a:ext cx="3754207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PART THREE</a:t>
            </a:r>
            <a:endParaRPr lang="zh-CN" altLang="en-US" sz="4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684520" y="130175"/>
            <a:ext cx="38474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预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测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模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型</a:t>
            </a:r>
            <a:endParaRPr lang="zh-CN" altLang="en-US" sz="32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308030" y="4790462"/>
            <a:ext cx="32986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请输入合适的内容</a:t>
            </a:r>
            <a:endParaRPr lang="en-US" altLang="zh-CN" sz="24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74650" y="1166495"/>
            <a:ext cx="262699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导入库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sigmoid函数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梯度下降法求解theta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预测  先求结果概率向量，再求结果向量</a:t>
            </a:r>
            <a:endParaRPr lang="zh-CN" altLang="en-US"/>
          </a:p>
        </p:txBody>
      </p:sp>
      <p:pic>
        <p:nvPicPr>
          <p:cNvPr id="58" name="图片 4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37230" y="1079500"/>
            <a:ext cx="4604385" cy="542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图片 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5945" y="1621790"/>
            <a:ext cx="3047365" cy="81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图片 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5945" y="2353945"/>
            <a:ext cx="5179060" cy="4312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图片 4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2505" y="3281680"/>
            <a:ext cx="4985385" cy="321691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374650" y="4148455"/>
            <a:ext cx="14300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准确度求解</a:t>
            </a:r>
            <a:endParaRPr lang="zh-CN" altLang="en-US"/>
          </a:p>
        </p:txBody>
      </p:sp>
      <p:pic>
        <p:nvPicPr>
          <p:cNvPr id="63" name="图片 4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5945" y="4113530"/>
            <a:ext cx="4137660" cy="79248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486410" y="5010785"/>
            <a:ext cx="14503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封装函数</a:t>
            </a:r>
            <a:endParaRPr lang="zh-CN" altLang="en-US"/>
          </a:p>
        </p:txBody>
      </p:sp>
      <p:pic>
        <p:nvPicPr>
          <p:cNvPr id="64" name="图片 4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33700" y="4906010"/>
            <a:ext cx="2750820" cy="11506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3494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>
            <a:off x="0" y="0"/>
            <a:ext cx="4292081" cy="905068"/>
          </a:xfrm>
          <a:prstGeom prst="triangle">
            <a:avLst>
              <a:gd name="adj" fmla="val 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115773" y="68131"/>
            <a:ext cx="3754207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PART THREE</a:t>
            </a:r>
            <a:endParaRPr lang="zh-CN" altLang="en-US" sz="4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684520" y="130175"/>
            <a:ext cx="38474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预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测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模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型</a:t>
            </a:r>
            <a:endParaRPr lang="zh-CN" altLang="en-US" sz="32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308030" y="4790462"/>
            <a:ext cx="32986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请输入合适的内容</a:t>
            </a:r>
            <a:endParaRPr lang="en-US" altLang="zh-CN" sz="24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0395" y="1217295"/>
            <a:ext cx="23533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/>
              <a:t>3 </a:t>
            </a:r>
            <a:r>
              <a:rPr lang="zh-CN" altLang="en-US" sz="3200"/>
              <a:t>随机森林</a:t>
            </a:r>
            <a:endParaRPr lang="zh-CN" altLang="en-US" sz="3200"/>
          </a:p>
        </p:txBody>
      </p:sp>
      <p:sp>
        <p:nvSpPr>
          <p:cNvPr id="6" name="文本框 5"/>
          <p:cNvSpPr txBox="1"/>
          <p:nvPr/>
        </p:nvSpPr>
        <p:spPr>
          <a:xfrm>
            <a:off x="942340" y="1800860"/>
            <a:ext cx="379349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调用库实现随机森林</a:t>
            </a:r>
            <a:endParaRPr lang="zh-CN" altLang="en-US"/>
          </a:p>
          <a:p>
            <a:r>
              <a:rPr lang="zh-CN" altLang="en-US"/>
              <a:t>导入库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特征选择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初始化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训练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预测</a:t>
            </a:r>
            <a:endParaRPr lang="zh-CN" altLang="en-US"/>
          </a:p>
        </p:txBody>
      </p:sp>
      <p:pic>
        <p:nvPicPr>
          <p:cNvPr id="65" name="图片 4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81195" y="1736725"/>
            <a:ext cx="4446270" cy="70294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图片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1965" y="2682875"/>
            <a:ext cx="10612755" cy="273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图片 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0965" y="3200400"/>
            <a:ext cx="8644890" cy="22606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1440" y="3810635"/>
            <a:ext cx="4389120" cy="29718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0310" y="4330700"/>
            <a:ext cx="6111240" cy="23622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3494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>
            <a:off x="0" y="0"/>
            <a:ext cx="4292081" cy="905068"/>
          </a:xfrm>
          <a:prstGeom prst="triangle">
            <a:avLst>
              <a:gd name="adj" fmla="val 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115773" y="68131"/>
            <a:ext cx="3754207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PART THREE</a:t>
            </a:r>
            <a:endParaRPr lang="zh-CN" altLang="en-US" sz="4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684520" y="130175"/>
            <a:ext cx="38474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预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测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模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型</a:t>
            </a:r>
            <a:endParaRPr lang="zh-CN" altLang="en-US" sz="32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308030" y="4790462"/>
            <a:ext cx="32986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请输入合适的内容</a:t>
            </a:r>
            <a:endParaRPr lang="en-US" altLang="zh-CN" sz="24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0395" y="1217295"/>
            <a:ext cx="31946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/>
              <a:t>4 </a:t>
            </a:r>
            <a:r>
              <a:rPr lang="zh-CN" altLang="en-US" sz="3200"/>
              <a:t>集成多个分类</a:t>
            </a:r>
            <a:endParaRPr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617855" y="2089785"/>
            <a:ext cx="325628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导入库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加入模型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进行数据的训练及预测</a:t>
            </a:r>
            <a:endParaRPr lang="zh-CN" altLang="en-US"/>
          </a:p>
        </p:txBody>
      </p:sp>
      <p:pic>
        <p:nvPicPr>
          <p:cNvPr id="71" name="图片 5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91965" y="1829435"/>
            <a:ext cx="4900930" cy="65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图片 5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000" y="2550160"/>
            <a:ext cx="7338060" cy="1008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图片 5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7605" y="3538220"/>
            <a:ext cx="4797425" cy="254698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图片 5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830" y="4001770"/>
            <a:ext cx="8739505" cy="34544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729615" y="4488815"/>
            <a:ext cx="73228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此操作属于第一个for循环，将各个回归方程按比例进行预测，以得出更加优化的预测结果，然后将预测结果加入所设列表中</a:t>
            </a:r>
            <a:endParaRPr lang="zh-CN" altLang="en-US"/>
          </a:p>
        </p:txBody>
      </p:sp>
      <p:pic>
        <p:nvPicPr>
          <p:cNvPr id="76" name="图片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620" y="5028565"/>
            <a:ext cx="8737600" cy="55689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425450" y="5779770"/>
            <a:ext cx="56591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将交叉验证分的10次预测数据进行平均，再将所得数据进行处理得0,1型得到结果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等腰三角形 14"/>
          <p:cNvSpPr/>
          <p:nvPr/>
        </p:nvSpPr>
        <p:spPr>
          <a:xfrm>
            <a:off x="0" y="0"/>
            <a:ext cx="4946469" cy="6858000"/>
          </a:xfrm>
          <a:prstGeom prst="triangle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flipH="1">
            <a:off x="5539665" y="0"/>
            <a:ext cx="11727402" cy="6858000"/>
          </a:xfrm>
          <a:prstGeom prst="parallelogram">
            <a:avLst>
              <a:gd name="adj" fmla="val 7236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095540" y="1239233"/>
            <a:ext cx="42229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0" dirty="0">
                <a:solidFill>
                  <a:srgbClr val="3494BA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PART</a:t>
            </a:r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044093" y="1931008"/>
            <a:ext cx="64972" cy="156996"/>
          </a:xfrm>
          <a:custGeom>
            <a:avLst/>
            <a:gdLst/>
            <a:ahLst/>
            <a:cxnLst/>
            <a:rect l="l" t="t" r="r" b="b"/>
            <a:pathLst>
              <a:path w="64972" h="156996">
                <a:moveTo>
                  <a:pt x="0" y="0"/>
                </a:moveTo>
                <a:lnTo>
                  <a:pt x="9144" y="0"/>
                </a:lnTo>
                <a:lnTo>
                  <a:pt x="64972" y="156996"/>
                </a:lnTo>
                <a:lnTo>
                  <a:pt x="0" y="67209"/>
                </a:lnTo>
                <a:lnTo>
                  <a:pt x="0" y="0"/>
                </a:lnTo>
                <a:close/>
              </a:path>
            </a:pathLst>
          </a:custGeom>
          <a:solidFill>
            <a:srgbClr val="3494B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296895" y="1805253"/>
            <a:ext cx="413003" cy="858830"/>
          </a:xfrm>
          <a:custGeom>
            <a:avLst/>
            <a:gdLst/>
            <a:ahLst/>
            <a:cxnLst/>
            <a:rect l="l" t="t" r="r" b="b"/>
            <a:pathLst>
              <a:path w="413003" h="858830">
                <a:moveTo>
                  <a:pt x="0" y="0"/>
                </a:moveTo>
                <a:lnTo>
                  <a:pt x="413003" y="570737"/>
                </a:lnTo>
                <a:lnTo>
                  <a:pt x="411480" y="570794"/>
                </a:lnTo>
                <a:lnTo>
                  <a:pt x="303276" y="570794"/>
                </a:lnTo>
                <a:lnTo>
                  <a:pt x="303276" y="858830"/>
                </a:lnTo>
                <a:lnTo>
                  <a:pt x="0" y="85883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3815661" y="3356118"/>
            <a:ext cx="6244047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6600" dirty="0"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导入文件</a:t>
            </a:r>
            <a:endParaRPr lang="zh-CN" altLang="zh-CN" sz="6600" dirty="0"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477453" y="2618312"/>
            <a:ext cx="48351" cy="66817"/>
          </a:xfrm>
          <a:custGeom>
            <a:avLst/>
            <a:gdLst/>
            <a:ahLst/>
            <a:cxnLst/>
            <a:rect l="l" t="t" r="r" b="b"/>
            <a:pathLst>
              <a:path w="48351" h="66817">
                <a:moveTo>
                  <a:pt x="0" y="0"/>
                </a:moveTo>
                <a:lnTo>
                  <a:pt x="48351" y="66817"/>
                </a:lnTo>
                <a:lnTo>
                  <a:pt x="0" y="66817"/>
                </a:lnTo>
                <a:lnTo>
                  <a:pt x="0" y="0"/>
                </a:lnTo>
                <a:close/>
              </a:path>
            </a:pathLst>
          </a:custGeom>
          <a:solidFill>
            <a:srgbClr val="3494B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247950" y="1612815"/>
            <a:ext cx="987578" cy="1087638"/>
          </a:xfrm>
          <a:custGeom>
            <a:avLst/>
            <a:gdLst/>
            <a:ahLst/>
            <a:cxnLst/>
            <a:rect l="l" t="t" r="r" b="b"/>
            <a:pathLst>
              <a:path w="987578" h="1087638">
                <a:moveTo>
                  <a:pt x="489952" y="0"/>
                </a:moveTo>
                <a:lnTo>
                  <a:pt x="987578" y="687680"/>
                </a:lnTo>
                <a:lnTo>
                  <a:pt x="981689" y="735128"/>
                </a:lnTo>
                <a:cubicBezTo>
                  <a:pt x="971840" y="790924"/>
                  <a:pt x="957143" y="838633"/>
                  <a:pt x="937599" y="878257"/>
                </a:cubicBezTo>
                <a:cubicBezTo>
                  <a:pt x="898511" y="957505"/>
                  <a:pt x="841897" y="1012539"/>
                  <a:pt x="767758" y="1043357"/>
                </a:cubicBezTo>
                <a:cubicBezTo>
                  <a:pt x="693618" y="1074176"/>
                  <a:pt x="603815" y="1088908"/>
                  <a:pt x="498348" y="1087553"/>
                </a:cubicBezTo>
                <a:cubicBezTo>
                  <a:pt x="393361" y="1088908"/>
                  <a:pt x="303784" y="1074176"/>
                  <a:pt x="229616" y="1043357"/>
                </a:cubicBezTo>
                <a:cubicBezTo>
                  <a:pt x="155448" y="1012539"/>
                  <a:pt x="98721" y="957505"/>
                  <a:pt x="59436" y="878257"/>
                </a:cubicBezTo>
                <a:cubicBezTo>
                  <a:pt x="20151" y="799009"/>
                  <a:pt x="339" y="687419"/>
                  <a:pt x="0" y="543485"/>
                </a:cubicBezTo>
                <a:cubicBezTo>
                  <a:pt x="339" y="400032"/>
                  <a:pt x="20151" y="288667"/>
                  <a:pt x="59436" y="209390"/>
                </a:cubicBezTo>
                <a:cubicBezTo>
                  <a:pt x="98721" y="130114"/>
                  <a:pt x="155448" y="74968"/>
                  <a:pt x="229616" y="43952"/>
                </a:cubicBezTo>
                <a:cubicBezTo>
                  <a:pt x="266700" y="28444"/>
                  <a:pt x="307636" y="16979"/>
                  <a:pt x="352425" y="9556"/>
                </a:cubicBezTo>
                <a:lnTo>
                  <a:pt x="489952" y="0"/>
                </a:lnTo>
                <a:close/>
                <a:moveTo>
                  <a:pt x="498348" y="244781"/>
                </a:moveTo>
                <a:cubicBezTo>
                  <a:pt x="427578" y="242844"/>
                  <a:pt x="379762" y="263863"/>
                  <a:pt x="354902" y="307837"/>
                </a:cubicBezTo>
                <a:cubicBezTo>
                  <a:pt x="330042" y="351810"/>
                  <a:pt x="318421" y="430360"/>
                  <a:pt x="320040" y="543485"/>
                </a:cubicBezTo>
                <a:cubicBezTo>
                  <a:pt x="318421" y="655086"/>
                  <a:pt x="330042" y="732493"/>
                  <a:pt x="354902" y="775705"/>
                </a:cubicBezTo>
                <a:cubicBezTo>
                  <a:pt x="379762" y="818916"/>
                  <a:pt x="427578" y="839554"/>
                  <a:pt x="498348" y="837617"/>
                </a:cubicBezTo>
                <a:cubicBezTo>
                  <a:pt x="569183" y="839554"/>
                  <a:pt x="617252" y="818916"/>
                  <a:pt x="642557" y="775705"/>
                </a:cubicBezTo>
                <a:cubicBezTo>
                  <a:pt x="667861" y="732493"/>
                  <a:pt x="679736" y="655086"/>
                  <a:pt x="678180" y="543485"/>
                </a:cubicBezTo>
                <a:cubicBezTo>
                  <a:pt x="679736" y="430360"/>
                  <a:pt x="667861" y="351810"/>
                  <a:pt x="642557" y="307837"/>
                </a:cubicBezTo>
                <a:cubicBezTo>
                  <a:pt x="617252" y="263863"/>
                  <a:pt x="569183" y="242844"/>
                  <a:pt x="498348" y="244781"/>
                </a:cubicBezTo>
                <a:close/>
              </a:path>
            </a:pathLst>
          </a:custGeom>
          <a:solidFill>
            <a:srgbClr val="3494B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437182" y="1627472"/>
            <a:ext cx="690372" cy="1057656"/>
          </a:xfrm>
          <a:custGeom>
            <a:avLst/>
            <a:gdLst/>
            <a:ahLst/>
            <a:cxnLst/>
            <a:rect l="l" t="t" r="r" b="b"/>
            <a:pathLst>
              <a:path w="690372" h="1057656">
                <a:moveTo>
                  <a:pt x="0" y="0"/>
                </a:moveTo>
                <a:lnTo>
                  <a:pt x="690372" y="0"/>
                </a:lnTo>
                <a:lnTo>
                  <a:pt x="690372" y="262128"/>
                </a:lnTo>
                <a:lnTo>
                  <a:pt x="303276" y="262128"/>
                </a:lnTo>
                <a:lnTo>
                  <a:pt x="303276" y="432816"/>
                </a:lnTo>
                <a:lnTo>
                  <a:pt x="658368" y="432816"/>
                </a:lnTo>
                <a:lnTo>
                  <a:pt x="658368" y="691896"/>
                </a:lnTo>
                <a:lnTo>
                  <a:pt x="303276" y="691896"/>
                </a:lnTo>
                <a:lnTo>
                  <a:pt x="303276" y="1057656"/>
                </a:lnTo>
                <a:lnTo>
                  <a:pt x="0" y="1057656"/>
                </a:lnTo>
                <a:lnTo>
                  <a:pt x="0" y="0"/>
                </a:lnTo>
                <a:close/>
              </a:path>
            </a:pathLst>
          </a:custGeom>
          <a:solidFill>
            <a:srgbClr val="3494B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8864658" y="1859036"/>
            <a:ext cx="237786" cy="254625"/>
          </a:xfrm>
          <a:custGeom>
            <a:avLst/>
            <a:gdLst/>
            <a:ahLst/>
            <a:cxnLst/>
            <a:rect l="l" t="t" r="r" b="b"/>
            <a:pathLst>
              <a:path w="237786" h="254625">
                <a:moveTo>
                  <a:pt x="0" y="85"/>
                </a:moveTo>
                <a:lnTo>
                  <a:pt x="73152" y="85"/>
                </a:lnTo>
                <a:cubicBezTo>
                  <a:pt x="134017" y="-931"/>
                  <a:pt x="176879" y="7197"/>
                  <a:pt x="201740" y="24469"/>
                </a:cubicBezTo>
                <a:cubicBezTo>
                  <a:pt x="226600" y="41741"/>
                  <a:pt x="238602" y="74253"/>
                  <a:pt x="237744" y="122005"/>
                </a:cubicBezTo>
                <a:cubicBezTo>
                  <a:pt x="238602" y="170868"/>
                  <a:pt x="226600" y="205349"/>
                  <a:pt x="201740" y="225447"/>
                </a:cubicBezTo>
                <a:cubicBezTo>
                  <a:pt x="176879" y="245544"/>
                  <a:pt x="134017" y="255260"/>
                  <a:pt x="73152" y="254593"/>
                </a:cubicBezTo>
                <a:lnTo>
                  <a:pt x="0" y="254593"/>
                </a:lnTo>
                <a:lnTo>
                  <a:pt x="0" y="85"/>
                </a:lnTo>
                <a:close/>
              </a:path>
            </a:pathLst>
          </a:custGeom>
          <a:solidFill>
            <a:srgbClr val="3494B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737902" y="1612151"/>
            <a:ext cx="506744" cy="688345"/>
          </a:xfrm>
          <a:custGeom>
            <a:avLst/>
            <a:gdLst/>
            <a:ahLst/>
            <a:cxnLst/>
            <a:rect l="l" t="t" r="r" b="b"/>
            <a:pathLst>
              <a:path w="506744" h="688345">
                <a:moveTo>
                  <a:pt x="8396" y="82"/>
                </a:moveTo>
                <a:cubicBezTo>
                  <a:pt x="113863" y="-1244"/>
                  <a:pt x="203666" y="13601"/>
                  <a:pt x="277806" y="44617"/>
                </a:cubicBezTo>
                <a:cubicBezTo>
                  <a:pt x="351945" y="75633"/>
                  <a:pt x="408559" y="130779"/>
                  <a:pt x="447647" y="210055"/>
                </a:cubicBezTo>
                <a:cubicBezTo>
                  <a:pt x="486735" y="289332"/>
                  <a:pt x="506434" y="400697"/>
                  <a:pt x="506744" y="544150"/>
                </a:cubicBezTo>
                <a:cubicBezTo>
                  <a:pt x="506667" y="580134"/>
                  <a:pt x="505377" y="614096"/>
                  <a:pt x="502876" y="646036"/>
                </a:cubicBezTo>
                <a:lnTo>
                  <a:pt x="497626" y="688345"/>
                </a:lnTo>
                <a:lnTo>
                  <a:pt x="0" y="665"/>
                </a:lnTo>
                <a:lnTo>
                  <a:pt x="8396" y="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7413810" y="1627473"/>
            <a:ext cx="952500" cy="1072949"/>
          </a:xfrm>
          <a:custGeom>
            <a:avLst/>
            <a:gdLst/>
            <a:ahLst/>
            <a:cxnLst/>
            <a:rect l="l" t="t" r="r" b="b"/>
            <a:pathLst>
              <a:path w="952500" h="1072949">
                <a:moveTo>
                  <a:pt x="0" y="0"/>
                </a:moveTo>
                <a:lnTo>
                  <a:pt x="303276" y="0"/>
                </a:lnTo>
                <a:lnTo>
                  <a:pt x="303276" y="678180"/>
                </a:lnTo>
                <a:cubicBezTo>
                  <a:pt x="301308" y="713835"/>
                  <a:pt x="311721" y="745014"/>
                  <a:pt x="334518" y="771716"/>
                </a:cubicBezTo>
                <a:cubicBezTo>
                  <a:pt x="357315" y="798417"/>
                  <a:pt x="404305" y="812451"/>
                  <a:pt x="475488" y="813816"/>
                </a:cubicBezTo>
                <a:cubicBezTo>
                  <a:pt x="548799" y="811689"/>
                  <a:pt x="596869" y="796131"/>
                  <a:pt x="619697" y="767144"/>
                </a:cubicBezTo>
                <a:cubicBezTo>
                  <a:pt x="642525" y="738156"/>
                  <a:pt x="652876" y="708501"/>
                  <a:pt x="650748" y="678180"/>
                </a:cubicBezTo>
                <a:lnTo>
                  <a:pt x="650748" y="0"/>
                </a:lnTo>
                <a:lnTo>
                  <a:pt x="952500" y="0"/>
                </a:lnTo>
                <a:lnTo>
                  <a:pt x="952500" y="699516"/>
                </a:lnTo>
                <a:cubicBezTo>
                  <a:pt x="951198" y="833088"/>
                  <a:pt x="908844" y="929037"/>
                  <a:pt x="825437" y="987362"/>
                </a:cubicBezTo>
                <a:cubicBezTo>
                  <a:pt x="742029" y="1045686"/>
                  <a:pt x="625380" y="1074198"/>
                  <a:pt x="475488" y="1072896"/>
                </a:cubicBezTo>
                <a:cubicBezTo>
                  <a:pt x="376061" y="1073790"/>
                  <a:pt x="290943" y="1063536"/>
                  <a:pt x="220134" y="1042134"/>
                </a:cubicBezTo>
                <a:cubicBezTo>
                  <a:pt x="149324" y="1020732"/>
                  <a:pt x="95024" y="982820"/>
                  <a:pt x="57235" y="928398"/>
                </a:cubicBezTo>
                <a:cubicBezTo>
                  <a:pt x="19445" y="873977"/>
                  <a:pt x="367" y="797682"/>
                  <a:pt x="0" y="69951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8561382" y="1627446"/>
            <a:ext cx="938784" cy="1057682"/>
          </a:xfrm>
          <a:custGeom>
            <a:avLst/>
            <a:gdLst/>
            <a:ahLst/>
            <a:cxnLst/>
            <a:rect l="l" t="t" r="r" b="b"/>
            <a:pathLst>
              <a:path w="938784" h="1057682">
                <a:moveTo>
                  <a:pt x="0" y="26"/>
                </a:moveTo>
                <a:lnTo>
                  <a:pt x="429768" y="26"/>
                </a:lnTo>
                <a:cubicBezTo>
                  <a:pt x="564864" y="-958"/>
                  <a:pt x="666909" y="26537"/>
                  <a:pt x="735902" y="82513"/>
                </a:cubicBezTo>
                <a:cubicBezTo>
                  <a:pt x="804894" y="138488"/>
                  <a:pt x="839502" y="228848"/>
                  <a:pt x="839724" y="353594"/>
                </a:cubicBezTo>
                <a:cubicBezTo>
                  <a:pt x="840042" y="438525"/>
                  <a:pt x="825310" y="506788"/>
                  <a:pt x="795528" y="558382"/>
                </a:cubicBezTo>
                <a:cubicBezTo>
                  <a:pt x="765746" y="609975"/>
                  <a:pt x="719011" y="647377"/>
                  <a:pt x="655320" y="670586"/>
                </a:cubicBezTo>
                <a:lnTo>
                  <a:pt x="938784" y="1057682"/>
                </a:lnTo>
                <a:lnTo>
                  <a:pt x="580644" y="1057682"/>
                </a:lnTo>
                <a:lnTo>
                  <a:pt x="362712" y="702590"/>
                </a:lnTo>
                <a:lnTo>
                  <a:pt x="303276" y="702590"/>
                </a:lnTo>
                <a:lnTo>
                  <a:pt x="303276" y="1057682"/>
                </a:lnTo>
                <a:lnTo>
                  <a:pt x="0" y="1057682"/>
                </a:lnTo>
                <a:lnTo>
                  <a:pt x="0" y="26"/>
                </a:lnTo>
                <a:close/>
                <a:moveTo>
                  <a:pt x="303276" y="231674"/>
                </a:moveTo>
                <a:lnTo>
                  <a:pt x="303276" y="486182"/>
                </a:lnTo>
                <a:lnTo>
                  <a:pt x="376428" y="486182"/>
                </a:lnTo>
                <a:cubicBezTo>
                  <a:pt x="437293" y="486849"/>
                  <a:pt x="480155" y="477133"/>
                  <a:pt x="505016" y="457036"/>
                </a:cubicBezTo>
                <a:cubicBezTo>
                  <a:pt x="529876" y="436938"/>
                  <a:pt x="541878" y="402457"/>
                  <a:pt x="541020" y="353594"/>
                </a:cubicBezTo>
                <a:cubicBezTo>
                  <a:pt x="541878" y="305842"/>
                  <a:pt x="529876" y="273330"/>
                  <a:pt x="505016" y="256058"/>
                </a:cubicBezTo>
                <a:cubicBezTo>
                  <a:pt x="480155" y="238786"/>
                  <a:pt x="437293" y="230658"/>
                  <a:pt x="376428" y="231674"/>
                </a:cubicBezTo>
                <a:lnTo>
                  <a:pt x="303276" y="2316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3494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>
            <a:off x="0" y="0"/>
            <a:ext cx="4292081" cy="905068"/>
          </a:xfrm>
          <a:prstGeom prst="triangle">
            <a:avLst>
              <a:gd name="adj" fmla="val 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115773" y="68131"/>
            <a:ext cx="3754207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PART FOUR</a:t>
            </a:r>
            <a:endParaRPr lang="zh-CN" altLang="en-US" sz="4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684520" y="130175"/>
            <a:ext cx="38474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导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入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文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件</a:t>
            </a:r>
            <a:endParaRPr lang="zh-CN" altLang="en-US" sz="32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308030" y="4790462"/>
            <a:ext cx="32986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请输入合适的内容</a:t>
            </a:r>
            <a:endParaRPr lang="en-US" altLang="zh-CN" sz="24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77" name="图片 6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24025" y="1717675"/>
            <a:ext cx="6306820" cy="135382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1217930" y="3539490"/>
            <a:ext cx="43713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所得文件第一列为id_num，第二列为is_pass即为结果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976011" y="1752229"/>
            <a:ext cx="2539458" cy="3219380"/>
            <a:chOff x="2172501" y="1231320"/>
            <a:chExt cx="2880000" cy="3708000"/>
          </a:xfrm>
        </p:grpSpPr>
        <p:sp>
          <p:nvSpPr>
            <p:cNvPr id="11" name="等腰三角形 10"/>
            <p:cNvSpPr/>
            <p:nvPr/>
          </p:nvSpPr>
          <p:spPr>
            <a:xfrm rot="4613808">
              <a:off x="1758501" y="1645320"/>
              <a:ext cx="3708000" cy="2880000"/>
            </a:xfrm>
            <a:prstGeom prst="triangle">
              <a:avLst/>
            </a:prstGeom>
            <a:solidFill>
              <a:schemeClr val="accent1">
                <a:alpha val="26000"/>
              </a:schemeClr>
            </a:solidFill>
            <a:ln w="85725">
              <a:noFill/>
              <a:rou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4613808">
              <a:off x="1974979" y="1863011"/>
              <a:ext cx="3107094" cy="2444620"/>
            </a:xfrm>
            <a:prstGeom prst="triangle">
              <a:avLst/>
            </a:prstGeom>
            <a:ln w="85725">
              <a:solidFill>
                <a:srgbClr val="3494BA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1229517" y="3028641"/>
            <a:ext cx="15255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PART</a:t>
            </a:r>
            <a:r>
              <a:rPr lang="zh-CN" altLang="en-US" sz="2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01</a:t>
            </a:r>
            <a:endParaRPr lang="zh-CN" altLang="en-US" sz="2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229516" y="3428751"/>
            <a:ext cx="15255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导入库</a:t>
            </a:r>
            <a:endParaRPr lang="zh-CN" altLang="en-US" sz="24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3821611" y="1896215"/>
            <a:ext cx="2539458" cy="3219380"/>
            <a:chOff x="2172501" y="1231320"/>
            <a:chExt cx="2880000" cy="3708000"/>
          </a:xfrm>
        </p:grpSpPr>
        <p:sp>
          <p:nvSpPr>
            <p:cNvPr id="26" name="等腰三角形 25"/>
            <p:cNvSpPr/>
            <p:nvPr/>
          </p:nvSpPr>
          <p:spPr>
            <a:xfrm rot="4613808">
              <a:off x="1758501" y="1645320"/>
              <a:ext cx="3708000" cy="2880000"/>
            </a:xfrm>
            <a:prstGeom prst="triangle">
              <a:avLst/>
            </a:prstGeom>
            <a:solidFill>
              <a:schemeClr val="accent1">
                <a:alpha val="26000"/>
              </a:schemeClr>
            </a:solidFill>
            <a:ln w="3175">
              <a:noFill/>
              <a:rou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等腰三角形 26"/>
            <p:cNvSpPr/>
            <p:nvPr/>
          </p:nvSpPr>
          <p:spPr>
            <a:xfrm rot="4613808">
              <a:off x="1974979" y="1863011"/>
              <a:ext cx="3107094" cy="2444620"/>
            </a:xfrm>
            <a:prstGeom prst="triangle">
              <a:avLst/>
            </a:prstGeom>
            <a:ln w="85725">
              <a:solidFill>
                <a:srgbClr val="3494BA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4083883" y="3125173"/>
            <a:ext cx="15255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PART</a:t>
            </a:r>
            <a:r>
              <a:rPr lang="zh-CN" altLang="en-US" sz="2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02</a:t>
            </a:r>
            <a:endParaRPr lang="zh-CN" altLang="en-US" sz="2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083882" y="3525283"/>
            <a:ext cx="15255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数据处理</a:t>
            </a:r>
            <a:endParaRPr lang="zh-CN" altLang="en-US" sz="24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6627493" y="1947856"/>
            <a:ext cx="2539458" cy="3219380"/>
            <a:chOff x="2172501" y="1231320"/>
            <a:chExt cx="2880000" cy="3708000"/>
          </a:xfrm>
        </p:grpSpPr>
        <p:sp>
          <p:nvSpPr>
            <p:cNvPr id="29" name="等腰三角形 28"/>
            <p:cNvSpPr/>
            <p:nvPr/>
          </p:nvSpPr>
          <p:spPr>
            <a:xfrm rot="4613808">
              <a:off x="1758501" y="1645320"/>
              <a:ext cx="3708000" cy="2880000"/>
            </a:xfrm>
            <a:prstGeom prst="triangle">
              <a:avLst/>
            </a:prstGeom>
            <a:solidFill>
              <a:schemeClr val="accent1">
                <a:alpha val="26000"/>
              </a:schemeClr>
            </a:solidFill>
            <a:ln w="85725">
              <a:noFill/>
              <a:rou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0" name="等腰三角形 29"/>
            <p:cNvSpPr/>
            <p:nvPr/>
          </p:nvSpPr>
          <p:spPr>
            <a:xfrm rot="4613808">
              <a:off x="1974979" y="1863011"/>
              <a:ext cx="3107094" cy="2444620"/>
            </a:xfrm>
            <a:prstGeom prst="triangle">
              <a:avLst/>
            </a:prstGeom>
            <a:ln w="85725">
              <a:solidFill>
                <a:srgbClr val="3494BA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6880998" y="3126658"/>
            <a:ext cx="15255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PART</a:t>
            </a:r>
            <a:r>
              <a:rPr lang="zh-CN" altLang="en-US" sz="2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03</a:t>
            </a:r>
            <a:endParaRPr lang="zh-CN" altLang="en-US" sz="2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880860" y="3526790"/>
            <a:ext cx="17627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预测的模型</a:t>
            </a:r>
            <a:endParaRPr lang="zh-CN" altLang="en-US" sz="24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498818" y="1998173"/>
            <a:ext cx="2539458" cy="3219380"/>
            <a:chOff x="2172501" y="1231320"/>
            <a:chExt cx="2880000" cy="3708000"/>
          </a:xfrm>
        </p:grpSpPr>
        <p:sp>
          <p:nvSpPr>
            <p:cNvPr id="32" name="等腰三角形 31"/>
            <p:cNvSpPr/>
            <p:nvPr/>
          </p:nvSpPr>
          <p:spPr>
            <a:xfrm rot="4613808">
              <a:off x="1758501" y="1645320"/>
              <a:ext cx="3708000" cy="2880000"/>
            </a:xfrm>
            <a:prstGeom prst="triangle">
              <a:avLst/>
            </a:prstGeom>
            <a:solidFill>
              <a:schemeClr val="accent1">
                <a:alpha val="26000"/>
              </a:schemeClr>
            </a:solidFill>
            <a:ln w="85725">
              <a:noFill/>
              <a:rou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3" name="等腰三角形 32"/>
            <p:cNvSpPr/>
            <p:nvPr/>
          </p:nvSpPr>
          <p:spPr>
            <a:xfrm rot="4613808">
              <a:off x="1974979" y="1863011"/>
              <a:ext cx="3107094" cy="2444620"/>
            </a:xfrm>
            <a:prstGeom prst="triangle">
              <a:avLst/>
            </a:prstGeom>
            <a:ln w="85725">
              <a:solidFill>
                <a:srgbClr val="3494BA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9701451" y="3125173"/>
            <a:ext cx="15255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PART</a:t>
            </a:r>
            <a:r>
              <a:rPr lang="zh-CN" altLang="en-US" sz="2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04</a:t>
            </a:r>
            <a:endParaRPr lang="zh-CN" altLang="en-US" sz="2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9701450" y="3525283"/>
            <a:ext cx="15255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导入文件</a:t>
            </a:r>
            <a:endParaRPr lang="zh-CN" altLang="en-US" sz="24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3494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>
            <a:off x="0" y="0"/>
            <a:ext cx="4292081" cy="905068"/>
          </a:xfrm>
          <a:prstGeom prst="triangle">
            <a:avLst>
              <a:gd name="adj" fmla="val 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3115773" y="68131"/>
            <a:ext cx="37542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CONTENTS</a:t>
            </a:r>
            <a:endParaRPr lang="zh-CN" altLang="en-US" sz="4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5684525" y="130062"/>
            <a:ext cx="15255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目  录</a:t>
            </a:r>
            <a:endParaRPr lang="en-US" altLang="zh-CN" sz="32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游戏机, 物体, 钟表&#10;&#10;描述已自动生成"/>
          <p:cNvPicPr>
            <a:picLocks noChangeAspect="1"/>
          </p:cNvPicPr>
          <p:nvPr/>
        </p:nvPicPr>
        <p:blipFill>
          <a:blip r:embed="rId1" cstate="email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2512958" y="406341"/>
            <a:ext cx="7166084" cy="5971737"/>
          </a:xfrm>
          <a:custGeom>
            <a:avLst/>
            <a:gdLst>
              <a:gd name="connsiteX0" fmla="*/ 2694768 w 7166084"/>
              <a:gd name="connsiteY0" fmla="*/ 759238 h 5971737"/>
              <a:gd name="connsiteX1" fmla="*/ 2694768 w 7166084"/>
              <a:gd name="connsiteY1" fmla="*/ 1413750 h 5971737"/>
              <a:gd name="connsiteX2" fmla="*/ 4645488 w 7166084"/>
              <a:gd name="connsiteY2" fmla="*/ 1413750 h 5971737"/>
              <a:gd name="connsiteX3" fmla="*/ 4645488 w 7166084"/>
              <a:gd name="connsiteY3" fmla="*/ 759238 h 5971737"/>
              <a:gd name="connsiteX4" fmla="*/ 0 w 7166084"/>
              <a:gd name="connsiteY4" fmla="*/ 0 h 5971737"/>
              <a:gd name="connsiteX5" fmla="*/ 7166084 w 7166084"/>
              <a:gd name="connsiteY5" fmla="*/ 0 h 5971737"/>
              <a:gd name="connsiteX6" fmla="*/ 7166084 w 7166084"/>
              <a:gd name="connsiteY6" fmla="*/ 5971737 h 5971737"/>
              <a:gd name="connsiteX7" fmla="*/ 0 w 7166084"/>
              <a:gd name="connsiteY7" fmla="*/ 5971737 h 5971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6084" h="5971737">
                <a:moveTo>
                  <a:pt x="2694768" y="759238"/>
                </a:moveTo>
                <a:lnTo>
                  <a:pt x="2694768" y="1413750"/>
                </a:lnTo>
                <a:lnTo>
                  <a:pt x="4645488" y="1413750"/>
                </a:lnTo>
                <a:lnTo>
                  <a:pt x="4645488" y="759238"/>
                </a:lnTo>
                <a:close/>
                <a:moveTo>
                  <a:pt x="0" y="0"/>
                </a:moveTo>
                <a:lnTo>
                  <a:pt x="7166084" y="0"/>
                </a:lnTo>
                <a:lnTo>
                  <a:pt x="7166084" y="5971737"/>
                </a:lnTo>
                <a:lnTo>
                  <a:pt x="0" y="5971737"/>
                </a:ln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5269136" y="960716"/>
            <a:ext cx="18499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rgbClr val="6B9BB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2020</a:t>
            </a:r>
            <a:endParaRPr lang="zh-CN" altLang="en-US" sz="5400" dirty="0">
              <a:solidFill>
                <a:srgbClr val="6B9BB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881990" y="2534166"/>
            <a:ext cx="65227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感 谢 聆 听</a:t>
            </a:r>
            <a:endParaRPr lang="zh-CN" altLang="en-US" sz="7200" dirty="0"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146486" y="3618795"/>
            <a:ext cx="2275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Thank   You</a:t>
            </a:r>
            <a:endParaRPr lang="zh-CN" altLang="en-US" sz="2400" dirty="0"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10" name="等腰三角形 9"/>
          <p:cNvSpPr/>
          <p:nvPr/>
        </p:nvSpPr>
        <p:spPr>
          <a:xfrm>
            <a:off x="-2709154" y="0"/>
            <a:ext cx="5418307" cy="4719817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11"/>
          <p:cNvCxnSpPr/>
          <p:nvPr/>
        </p:nvCxnSpPr>
        <p:spPr>
          <a:xfrm>
            <a:off x="765110" y="956671"/>
            <a:ext cx="979714" cy="15159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240282" y="1884046"/>
            <a:ext cx="615820" cy="9517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等腰三角形 15"/>
          <p:cNvSpPr/>
          <p:nvPr/>
        </p:nvSpPr>
        <p:spPr>
          <a:xfrm flipV="1">
            <a:off x="-79745" y="3135086"/>
            <a:ext cx="1853606" cy="1584729"/>
          </a:xfrm>
          <a:prstGeom prst="triangle">
            <a:avLst>
              <a:gd name="adj" fmla="val 50000"/>
            </a:avLst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等腰三角形 16"/>
          <p:cNvSpPr/>
          <p:nvPr/>
        </p:nvSpPr>
        <p:spPr>
          <a:xfrm>
            <a:off x="-1007822" y="3135088"/>
            <a:ext cx="1853606" cy="1584729"/>
          </a:xfrm>
          <a:prstGeom prst="triangle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等腰三角形 21"/>
          <p:cNvSpPr/>
          <p:nvPr/>
        </p:nvSpPr>
        <p:spPr>
          <a:xfrm rot="16200000">
            <a:off x="7496529" y="4509675"/>
            <a:ext cx="7352525" cy="224331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/>
        </p:nvSpPr>
        <p:spPr>
          <a:xfrm rot="16200000">
            <a:off x="7484713" y="3783326"/>
            <a:ext cx="7376158" cy="2422076"/>
          </a:xfrm>
          <a:custGeom>
            <a:avLst/>
            <a:gdLst>
              <a:gd name="connsiteX0" fmla="*/ 7352525 w 7376158"/>
              <a:gd name="connsiteY0" fmla="*/ 2243314 h 2422076"/>
              <a:gd name="connsiteX1" fmla="*/ 7083209 w 7376158"/>
              <a:gd name="connsiteY1" fmla="*/ 2243314 h 2422076"/>
              <a:gd name="connsiteX2" fmla="*/ 3699896 w 7376158"/>
              <a:gd name="connsiteY2" fmla="*/ 178761 h 2422076"/>
              <a:gd name="connsiteX3" fmla="*/ 316581 w 7376158"/>
              <a:gd name="connsiteY3" fmla="*/ 2243313 h 2422076"/>
              <a:gd name="connsiteX4" fmla="*/ 0 w 7376158"/>
              <a:gd name="connsiteY4" fmla="*/ 2243313 h 2422076"/>
              <a:gd name="connsiteX5" fmla="*/ 3676263 w 7376158"/>
              <a:gd name="connsiteY5" fmla="*/ 0 h 2422076"/>
              <a:gd name="connsiteX6" fmla="*/ 7376158 w 7376158"/>
              <a:gd name="connsiteY6" fmla="*/ 2422076 h 2422076"/>
              <a:gd name="connsiteX7" fmla="*/ 23633 w 7376158"/>
              <a:gd name="connsiteY7" fmla="*/ 2422075 h 2422076"/>
              <a:gd name="connsiteX8" fmla="*/ 316581 w 7376158"/>
              <a:gd name="connsiteY8" fmla="*/ 2243313 h 2422076"/>
              <a:gd name="connsiteX9" fmla="*/ 7083209 w 7376158"/>
              <a:gd name="connsiteY9" fmla="*/ 2243314 h 2422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376158" h="2422076">
                <a:moveTo>
                  <a:pt x="7352525" y="2243314"/>
                </a:moveTo>
                <a:lnTo>
                  <a:pt x="7083209" y="2243314"/>
                </a:lnTo>
                <a:lnTo>
                  <a:pt x="3699896" y="178761"/>
                </a:lnTo>
                <a:lnTo>
                  <a:pt x="316581" y="2243313"/>
                </a:lnTo>
                <a:lnTo>
                  <a:pt x="0" y="2243313"/>
                </a:lnTo>
                <a:lnTo>
                  <a:pt x="3676263" y="0"/>
                </a:lnTo>
                <a:close/>
                <a:moveTo>
                  <a:pt x="7376158" y="2422076"/>
                </a:moveTo>
                <a:lnTo>
                  <a:pt x="23633" y="2422075"/>
                </a:lnTo>
                <a:lnTo>
                  <a:pt x="316581" y="2243313"/>
                </a:lnTo>
                <a:lnTo>
                  <a:pt x="7083209" y="22433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" name="直接连接符 23"/>
          <p:cNvCxnSpPr/>
          <p:nvPr/>
        </p:nvCxnSpPr>
        <p:spPr>
          <a:xfrm flipH="1">
            <a:off x="8230734" y="2482082"/>
            <a:ext cx="392157" cy="6522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H="1">
            <a:off x="8495238" y="2109220"/>
            <a:ext cx="434065" cy="7291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flipH="1">
            <a:off x="3373032" y="3460631"/>
            <a:ext cx="600617" cy="10068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flipH="1">
            <a:off x="3765190" y="3254231"/>
            <a:ext cx="434065" cy="7291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等腰三角形 34"/>
          <p:cNvSpPr/>
          <p:nvPr/>
        </p:nvSpPr>
        <p:spPr>
          <a:xfrm rot="10800000" flipV="1">
            <a:off x="-66317" y="4719815"/>
            <a:ext cx="1853606" cy="1584729"/>
          </a:xfrm>
          <a:prstGeom prst="triangle">
            <a:avLst>
              <a:gd name="adj" fmla="val 50000"/>
            </a:avLst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等腰三角形 14"/>
          <p:cNvSpPr/>
          <p:nvPr/>
        </p:nvSpPr>
        <p:spPr>
          <a:xfrm>
            <a:off x="0" y="0"/>
            <a:ext cx="4946469" cy="6858000"/>
          </a:xfrm>
          <a:prstGeom prst="triangle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flipH="1">
            <a:off x="5539665" y="0"/>
            <a:ext cx="11727402" cy="6858000"/>
          </a:xfrm>
          <a:prstGeom prst="parallelogram">
            <a:avLst>
              <a:gd name="adj" fmla="val 7236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095540" y="1239233"/>
            <a:ext cx="829505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0" dirty="0">
                <a:solidFill>
                  <a:srgbClr val="3494BA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PART ONE</a:t>
            </a:r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044093" y="1931008"/>
            <a:ext cx="64972" cy="156996"/>
          </a:xfrm>
          <a:custGeom>
            <a:avLst/>
            <a:gdLst/>
            <a:ahLst/>
            <a:cxnLst/>
            <a:rect l="l" t="t" r="r" b="b"/>
            <a:pathLst>
              <a:path w="64972" h="156996">
                <a:moveTo>
                  <a:pt x="0" y="0"/>
                </a:moveTo>
                <a:lnTo>
                  <a:pt x="9144" y="0"/>
                </a:lnTo>
                <a:lnTo>
                  <a:pt x="64972" y="156996"/>
                </a:lnTo>
                <a:lnTo>
                  <a:pt x="0" y="67209"/>
                </a:lnTo>
                <a:lnTo>
                  <a:pt x="0" y="0"/>
                </a:lnTo>
                <a:close/>
              </a:path>
            </a:pathLst>
          </a:custGeom>
          <a:solidFill>
            <a:srgbClr val="3494B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732000" y="1656000"/>
            <a:ext cx="981456" cy="1057656"/>
          </a:xfrm>
          <a:custGeom>
            <a:avLst/>
            <a:gdLst/>
            <a:ahLst/>
            <a:cxnLst/>
            <a:rect l="l" t="t" r="r" b="b"/>
            <a:pathLst>
              <a:path w="981456" h="1057656">
                <a:moveTo>
                  <a:pt x="0" y="0"/>
                </a:moveTo>
                <a:lnTo>
                  <a:pt x="457200" y="0"/>
                </a:lnTo>
                <a:lnTo>
                  <a:pt x="676656" y="662940"/>
                </a:lnTo>
                <a:lnTo>
                  <a:pt x="685800" y="662940"/>
                </a:lnTo>
                <a:lnTo>
                  <a:pt x="685800" y="0"/>
                </a:lnTo>
                <a:lnTo>
                  <a:pt x="981456" y="0"/>
                </a:lnTo>
                <a:lnTo>
                  <a:pt x="981456" y="1057656"/>
                </a:lnTo>
                <a:lnTo>
                  <a:pt x="761775" y="1057656"/>
                </a:lnTo>
                <a:lnTo>
                  <a:pt x="363676" y="507516"/>
                </a:lnTo>
                <a:lnTo>
                  <a:pt x="307848" y="350520"/>
                </a:lnTo>
                <a:lnTo>
                  <a:pt x="298704" y="350520"/>
                </a:lnTo>
                <a:lnTo>
                  <a:pt x="298704" y="417729"/>
                </a:lnTo>
                <a:lnTo>
                  <a:pt x="0" y="494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926489" y="1680183"/>
            <a:ext cx="699516" cy="1057656"/>
          </a:xfrm>
          <a:custGeom>
            <a:avLst/>
            <a:gdLst/>
            <a:ahLst/>
            <a:cxnLst/>
            <a:rect l="l" t="t" r="r" b="b"/>
            <a:pathLst>
              <a:path w="699516" h="1057656">
                <a:moveTo>
                  <a:pt x="0" y="0"/>
                </a:moveTo>
                <a:lnTo>
                  <a:pt x="690371" y="0"/>
                </a:lnTo>
                <a:lnTo>
                  <a:pt x="690371" y="262128"/>
                </a:lnTo>
                <a:lnTo>
                  <a:pt x="303276" y="262128"/>
                </a:lnTo>
                <a:lnTo>
                  <a:pt x="303276" y="396240"/>
                </a:lnTo>
                <a:lnTo>
                  <a:pt x="658367" y="396240"/>
                </a:lnTo>
                <a:lnTo>
                  <a:pt x="658367" y="647700"/>
                </a:lnTo>
                <a:lnTo>
                  <a:pt x="303276" y="647700"/>
                </a:lnTo>
                <a:lnTo>
                  <a:pt x="303276" y="797052"/>
                </a:lnTo>
                <a:lnTo>
                  <a:pt x="699516" y="797052"/>
                </a:lnTo>
                <a:lnTo>
                  <a:pt x="699516" y="1057656"/>
                </a:lnTo>
                <a:lnTo>
                  <a:pt x="0" y="105765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296895" y="1805253"/>
            <a:ext cx="413003" cy="858830"/>
          </a:xfrm>
          <a:custGeom>
            <a:avLst/>
            <a:gdLst/>
            <a:ahLst/>
            <a:cxnLst/>
            <a:rect l="l" t="t" r="r" b="b"/>
            <a:pathLst>
              <a:path w="413003" h="858830">
                <a:moveTo>
                  <a:pt x="0" y="0"/>
                </a:moveTo>
                <a:lnTo>
                  <a:pt x="413003" y="570737"/>
                </a:lnTo>
                <a:lnTo>
                  <a:pt x="411480" y="570794"/>
                </a:lnTo>
                <a:lnTo>
                  <a:pt x="303276" y="570794"/>
                </a:lnTo>
                <a:lnTo>
                  <a:pt x="303276" y="858830"/>
                </a:lnTo>
                <a:lnTo>
                  <a:pt x="0" y="85883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3815661" y="3356118"/>
            <a:ext cx="6244047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导入库</a:t>
            </a:r>
            <a:endParaRPr lang="zh-CN" altLang="en-US" sz="6600" dirty="0"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3494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>
            <a:off x="0" y="0"/>
            <a:ext cx="4292081" cy="905068"/>
          </a:xfrm>
          <a:prstGeom prst="triangle">
            <a:avLst>
              <a:gd name="adj" fmla="val 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115773" y="68131"/>
            <a:ext cx="37542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PART ONE</a:t>
            </a:r>
            <a:endParaRPr lang="zh-CN" altLang="en-US" sz="4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684525" y="130062"/>
            <a:ext cx="273236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导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入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库</a:t>
            </a:r>
            <a:endParaRPr lang="zh-CN" altLang="en-US" sz="32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308030" y="4790462"/>
            <a:ext cx="32986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请输入合适的内容</a:t>
            </a:r>
            <a:endParaRPr lang="en-US" altLang="zh-CN" sz="24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23310" y="1986280"/>
            <a:ext cx="5143500" cy="15938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160" y="4937125"/>
            <a:ext cx="10586720" cy="6286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510665" y="3884930"/>
            <a:ext cx="35909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/>
              <a:t>以及数据文件</a:t>
            </a:r>
            <a:endParaRPr lang="zh-CN" altLang="en-US" sz="3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等腰三角形 14"/>
          <p:cNvSpPr/>
          <p:nvPr/>
        </p:nvSpPr>
        <p:spPr>
          <a:xfrm>
            <a:off x="0" y="0"/>
            <a:ext cx="4946469" cy="6858000"/>
          </a:xfrm>
          <a:prstGeom prst="triangle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flipH="1">
            <a:off x="5539665" y="0"/>
            <a:ext cx="11727402" cy="6858000"/>
          </a:xfrm>
          <a:prstGeom prst="parallelogram">
            <a:avLst>
              <a:gd name="adj" fmla="val 7236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095540" y="1239233"/>
            <a:ext cx="42229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0" dirty="0">
                <a:solidFill>
                  <a:srgbClr val="3494BA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PART</a:t>
            </a:r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044093" y="1931008"/>
            <a:ext cx="64972" cy="156996"/>
          </a:xfrm>
          <a:custGeom>
            <a:avLst/>
            <a:gdLst/>
            <a:ahLst/>
            <a:cxnLst/>
            <a:rect l="l" t="t" r="r" b="b"/>
            <a:pathLst>
              <a:path w="64972" h="156996">
                <a:moveTo>
                  <a:pt x="0" y="0"/>
                </a:moveTo>
                <a:lnTo>
                  <a:pt x="9144" y="0"/>
                </a:lnTo>
                <a:lnTo>
                  <a:pt x="64972" y="156996"/>
                </a:lnTo>
                <a:lnTo>
                  <a:pt x="0" y="67209"/>
                </a:lnTo>
                <a:lnTo>
                  <a:pt x="0" y="0"/>
                </a:lnTo>
                <a:close/>
              </a:path>
            </a:pathLst>
          </a:custGeom>
          <a:solidFill>
            <a:srgbClr val="3494B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296895" y="1805253"/>
            <a:ext cx="413003" cy="858830"/>
          </a:xfrm>
          <a:custGeom>
            <a:avLst/>
            <a:gdLst/>
            <a:ahLst/>
            <a:cxnLst/>
            <a:rect l="l" t="t" r="r" b="b"/>
            <a:pathLst>
              <a:path w="413003" h="858830">
                <a:moveTo>
                  <a:pt x="0" y="0"/>
                </a:moveTo>
                <a:lnTo>
                  <a:pt x="413003" y="570737"/>
                </a:lnTo>
                <a:lnTo>
                  <a:pt x="411480" y="570794"/>
                </a:lnTo>
                <a:lnTo>
                  <a:pt x="303276" y="570794"/>
                </a:lnTo>
                <a:lnTo>
                  <a:pt x="303276" y="858830"/>
                </a:lnTo>
                <a:lnTo>
                  <a:pt x="0" y="85883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3815661" y="3356118"/>
            <a:ext cx="6244047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数据处理</a:t>
            </a:r>
            <a:endParaRPr lang="zh-CN" altLang="en-US" sz="6600" dirty="0"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836609" y="1239233"/>
            <a:ext cx="42229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0" dirty="0">
                <a:solidFill>
                  <a:srgbClr val="3494BA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TWO</a:t>
            </a:r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174657" y="1854572"/>
            <a:ext cx="358424" cy="593083"/>
          </a:xfrm>
          <a:custGeom>
            <a:avLst/>
            <a:gdLst/>
            <a:ahLst/>
            <a:cxnLst/>
            <a:rect l="l" t="t" r="r" b="b"/>
            <a:pathLst>
              <a:path w="358424" h="593083">
                <a:moveTo>
                  <a:pt x="178457" y="123"/>
                </a:moveTo>
                <a:cubicBezTo>
                  <a:pt x="249291" y="-1814"/>
                  <a:pt x="297361" y="19205"/>
                  <a:pt x="322666" y="63179"/>
                </a:cubicBezTo>
                <a:cubicBezTo>
                  <a:pt x="347970" y="107152"/>
                  <a:pt x="359845" y="185702"/>
                  <a:pt x="358289" y="298827"/>
                </a:cubicBezTo>
                <a:cubicBezTo>
                  <a:pt x="359845" y="410428"/>
                  <a:pt x="347970" y="487835"/>
                  <a:pt x="322666" y="531047"/>
                </a:cubicBezTo>
                <a:cubicBezTo>
                  <a:pt x="297361" y="574258"/>
                  <a:pt x="249291" y="594896"/>
                  <a:pt x="178457" y="592959"/>
                </a:cubicBezTo>
                <a:cubicBezTo>
                  <a:pt x="107687" y="594896"/>
                  <a:pt x="59871" y="574258"/>
                  <a:pt x="35011" y="531047"/>
                </a:cubicBezTo>
                <a:cubicBezTo>
                  <a:pt x="10150" y="487835"/>
                  <a:pt x="-1470" y="410428"/>
                  <a:pt x="149" y="298827"/>
                </a:cubicBezTo>
                <a:cubicBezTo>
                  <a:pt x="-1470" y="185702"/>
                  <a:pt x="10150" y="107152"/>
                  <a:pt x="35011" y="63179"/>
                </a:cubicBezTo>
                <a:cubicBezTo>
                  <a:pt x="59871" y="19205"/>
                  <a:pt x="107687" y="-1814"/>
                  <a:pt x="178457" y="123"/>
                </a:cubicBezTo>
                <a:close/>
              </a:path>
            </a:pathLst>
          </a:custGeom>
          <a:solidFill>
            <a:srgbClr val="3494B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854766" y="1609249"/>
            <a:ext cx="996696" cy="1088303"/>
          </a:xfrm>
          <a:custGeom>
            <a:avLst/>
            <a:gdLst/>
            <a:ahLst/>
            <a:cxnLst/>
            <a:rect l="l" t="t" r="r" b="b"/>
            <a:pathLst>
              <a:path w="996696" h="1088303">
                <a:moveTo>
                  <a:pt x="498348" y="82"/>
                </a:moveTo>
                <a:cubicBezTo>
                  <a:pt x="603814" y="-1244"/>
                  <a:pt x="693618" y="13601"/>
                  <a:pt x="767758" y="44617"/>
                </a:cubicBezTo>
                <a:cubicBezTo>
                  <a:pt x="841897" y="75633"/>
                  <a:pt x="898511" y="130779"/>
                  <a:pt x="937598" y="210055"/>
                </a:cubicBezTo>
                <a:cubicBezTo>
                  <a:pt x="976686" y="289332"/>
                  <a:pt x="996386" y="400697"/>
                  <a:pt x="996696" y="544150"/>
                </a:cubicBezTo>
                <a:cubicBezTo>
                  <a:pt x="996386" y="688084"/>
                  <a:pt x="976686" y="799674"/>
                  <a:pt x="937598" y="878922"/>
                </a:cubicBezTo>
                <a:cubicBezTo>
                  <a:pt x="898511" y="958170"/>
                  <a:pt x="841897" y="1013204"/>
                  <a:pt x="767758" y="1044022"/>
                </a:cubicBezTo>
                <a:cubicBezTo>
                  <a:pt x="693618" y="1074841"/>
                  <a:pt x="603814" y="1089573"/>
                  <a:pt x="498348" y="1088218"/>
                </a:cubicBezTo>
                <a:cubicBezTo>
                  <a:pt x="393362" y="1089573"/>
                  <a:pt x="303784" y="1074841"/>
                  <a:pt x="229616" y="1044022"/>
                </a:cubicBezTo>
                <a:cubicBezTo>
                  <a:pt x="155448" y="1013204"/>
                  <a:pt x="98722" y="958170"/>
                  <a:pt x="59436" y="878922"/>
                </a:cubicBezTo>
                <a:cubicBezTo>
                  <a:pt x="20151" y="799674"/>
                  <a:pt x="339" y="688084"/>
                  <a:pt x="0" y="544150"/>
                </a:cubicBezTo>
                <a:cubicBezTo>
                  <a:pt x="339" y="400697"/>
                  <a:pt x="20151" y="289332"/>
                  <a:pt x="59436" y="210055"/>
                </a:cubicBezTo>
                <a:cubicBezTo>
                  <a:pt x="98722" y="130779"/>
                  <a:pt x="155448" y="75633"/>
                  <a:pt x="229616" y="44617"/>
                </a:cubicBezTo>
                <a:cubicBezTo>
                  <a:pt x="303784" y="13601"/>
                  <a:pt x="393362" y="-1244"/>
                  <a:pt x="498348" y="82"/>
                </a:cubicBezTo>
                <a:close/>
                <a:moveTo>
                  <a:pt x="498348" y="245446"/>
                </a:moveTo>
                <a:cubicBezTo>
                  <a:pt x="427578" y="243509"/>
                  <a:pt x="379762" y="264528"/>
                  <a:pt x="354902" y="308502"/>
                </a:cubicBezTo>
                <a:cubicBezTo>
                  <a:pt x="330041" y="352475"/>
                  <a:pt x="318421" y="431025"/>
                  <a:pt x="320040" y="544150"/>
                </a:cubicBezTo>
                <a:cubicBezTo>
                  <a:pt x="318421" y="655751"/>
                  <a:pt x="330041" y="733158"/>
                  <a:pt x="354902" y="776370"/>
                </a:cubicBezTo>
                <a:cubicBezTo>
                  <a:pt x="379762" y="819581"/>
                  <a:pt x="427578" y="840219"/>
                  <a:pt x="498348" y="838282"/>
                </a:cubicBezTo>
                <a:cubicBezTo>
                  <a:pt x="569182" y="840219"/>
                  <a:pt x="617252" y="819581"/>
                  <a:pt x="642557" y="776370"/>
                </a:cubicBezTo>
                <a:cubicBezTo>
                  <a:pt x="667861" y="733158"/>
                  <a:pt x="679736" y="655751"/>
                  <a:pt x="678180" y="544150"/>
                </a:cubicBezTo>
                <a:cubicBezTo>
                  <a:pt x="679736" y="431025"/>
                  <a:pt x="667861" y="352475"/>
                  <a:pt x="642557" y="308502"/>
                </a:cubicBezTo>
                <a:cubicBezTo>
                  <a:pt x="617252" y="264528"/>
                  <a:pt x="569182" y="243509"/>
                  <a:pt x="498348" y="2454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854446" y="1624570"/>
            <a:ext cx="908118" cy="1052520"/>
          </a:xfrm>
          <a:custGeom>
            <a:avLst/>
            <a:gdLst/>
            <a:ahLst/>
            <a:cxnLst/>
            <a:rect l="l" t="t" r="r" b="b"/>
            <a:pathLst>
              <a:path w="908118" h="1052520">
                <a:moveTo>
                  <a:pt x="591126" y="0"/>
                </a:moveTo>
                <a:lnTo>
                  <a:pt x="908118" y="0"/>
                </a:lnTo>
                <a:lnTo>
                  <a:pt x="673045" y="1052520"/>
                </a:lnTo>
                <a:lnTo>
                  <a:pt x="0" y="122424"/>
                </a:lnTo>
                <a:lnTo>
                  <a:pt x="7434" y="85344"/>
                </a:lnTo>
                <a:lnTo>
                  <a:pt x="351858" y="85344"/>
                </a:lnTo>
                <a:lnTo>
                  <a:pt x="458538" y="693420"/>
                </a:lnTo>
                <a:lnTo>
                  <a:pt x="467682" y="693420"/>
                </a:lnTo>
                <a:lnTo>
                  <a:pt x="59112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3494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>
            <a:off x="0" y="0"/>
            <a:ext cx="4292081" cy="905068"/>
          </a:xfrm>
          <a:prstGeom prst="triangle">
            <a:avLst>
              <a:gd name="adj" fmla="val 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115945" y="67945"/>
            <a:ext cx="34702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PART TWO</a:t>
            </a:r>
            <a:endParaRPr lang="zh-CN" altLang="en-US" sz="4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684525" y="130062"/>
            <a:ext cx="273236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数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据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处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理</a:t>
            </a:r>
            <a:endParaRPr lang="zh-CN" altLang="en-US" sz="32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308030" y="4790462"/>
            <a:ext cx="32986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请输入合适的内容</a:t>
            </a:r>
            <a:endParaRPr lang="en-US" altLang="zh-CN" sz="24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05765" y="1490980"/>
            <a:ext cx="1076007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1 pass_.head(10)	</a:t>
            </a:r>
            <a:r>
              <a:rPr lang="en-US" altLang="zh-CN"/>
              <a:t>                                       </a:t>
            </a:r>
            <a:r>
              <a:rPr lang="zh-CN" altLang="en-US"/>
              <a:t>查看前十个数据，若不输入参数默认为前五个数据</a:t>
            </a:r>
            <a:endParaRPr lang="zh-CN" altLang="en-US"/>
          </a:p>
          <a:p>
            <a:r>
              <a:rPr lang="zh-CN" altLang="en-US"/>
              <a:t>2 pass_.describe()		</a:t>
            </a:r>
            <a:r>
              <a:rPr lang="en-US" altLang="zh-CN"/>
              <a:t>                         </a:t>
            </a:r>
            <a:r>
              <a:rPr lang="zh-CN" altLang="en-US"/>
              <a:t>查看数据各个相关数值 平均数等 </a:t>
            </a:r>
            <a:endParaRPr lang="zh-CN" altLang="en-US"/>
          </a:p>
          <a:p>
            <a:r>
              <a:rPr lang="zh-CN" altLang="en-US"/>
              <a:t>3 pass_.groupby("education").describe()  </a:t>
            </a:r>
            <a:r>
              <a:rPr lang="en-US" altLang="zh-CN"/>
              <a:t>     </a:t>
            </a:r>
            <a:r>
              <a:rPr lang="zh-CN" altLang="en-US"/>
              <a:t>查看"education"列的相关数值</a:t>
            </a:r>
            <a:endParaRPr lang="zh-CN" altLang="en-US"/>
          </a:p>
          <a:p>
            <a:r>
              <a:rPr lang="zh-CN" altLang="en-US"/>
              <a:t>4 pass_.info()  </a:t>
            </a:r>
            <a:r>
              <a:rPr lang="en-US" altLang="zh-CN"/>
              <a:t>                                             </a:t>
            </a:r>
            <a:r>
              <a:rPr lang="zh-CN" altLang="en-US"/>
              <a:t> 看看各列数据的总数</a:t>
            </a:r>
            <a:endParaRPr lang="zh-CN" altLang="en-US"/>
          </a:p>
        </p:txBody>
      </p:sp>
      <p:pic>
        <p:nvPicPr>
          <p:cNvPr id="4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5765" y="2994025"/>
            <a:ext cx="9087485" cy="3496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550" y="3538855"/>
            <a:ext cx="10027920" cy="280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955" y="3538855"/>
            <a:ext cx="9800590" cy="295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6820" y="2827020"/>
            <a:ext cx="5807710" cy="45326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3494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>
            <a:off x="0" y="0"/>
            <a:ext cx="4292081" cy="905068"/>
          </a:xfrm>
          <a:prstGeom prst="triangle">
            <a:avLst>
              <a:gd name="adj" fmla="val 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115773" y="68131"/>
            <a:ext cx="3754207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PART TWO</a:t>
            </a:r>
            <a:endParaRPr lang="zh-CN" altLang="en-US" sz="4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684525" y="130062"/>
            <a:ext cx="273236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数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据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处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理</a:t>
            </a:r>
            <a:endParaRPr lang="zh-CN" altLang="en-US" sz="32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308030" y="4790462"/>
            <a:ext cx="32986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请输入合适的内容</a:t>
            </a:r>
            <a:endParaRPr lang="en-US" altLang="zh-CN" sz="24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50850" y="1207135"/>
            <a:ext cx="89154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/>
              <a:t>数据预处理</a:t>
            </a:r>
            <a:r>
              <a:rPr lang="en-US" altLang="zh-CN" sz="4000"/>
              <a:t>     </a:t>
            </a:r>
            <a:r>
              <a:rPr lang="en-US" altLang="zh-CN" sz="2000"/>
              <a:t>此操作对测试集和训练集都要进行</a:t>
            </a:r>
            <a:endParaRPr lang="en-US" altLang="zh-CN" sz="2000"/>
          </a:p>
        </p:txBody>
      </p:sp>
      <p:sp>
        <p:nvSpPr>
          <p:cNvPr id="6" name="文本框 5"/>
          <p:cNvSpPr txBox="1"/>
          <p:nvPr/>
        </p:nvSpPr>
        <p:spPr>
          <a:xfrm>
            <a:off x="932815" y="2216150"/>
            <a:ext cx="1024382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/>
              <a:t>1  pass_.loc[pass_["difficulty_level"] == "vary hard","difficulty_level"] = 3</a:t>
            </a:r>
            <a:endParaRPr lang="en-US" altLang="zh-CN" sz="2000"/>
          </a:p>
          <a:p>
            <a:r>
              <a:rPr lang="en-US" altLang="zh-CN" sz="2000"/>
              <a:t>把string型数据转化为特定的数字以便进行预测</a:t>
            </a:r>
            <a:endParaRPr lang="en-US" altLang="zh-CN" sz="2000"/>
          </a:p>
        </p:txBody>
      </p:sp>
      <p:pic>
        <p:nvPicPr>
          <p:cNvPr id="8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4040" y="2839720"/>
            <a:ext cx="10602595" cy="94742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文本框 6"/>
          <p:cNvSpPr txBox="1"/>
          <p:nvPr/>
        </p:nvSpPr>
        <p:spPr>
          <a:xfrm>
            <a:off x="932815" y="3787140"/>
            <a:ext cx="40481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/>
              <a:t>2  缺失值填充</a:t>
            </a:r>
            <a:endParaRPr lang="en-US" altLang="zh-CN" sz="2000"/>
          </a:p>
        </p:txBody>
      </p:sp>
      <p:pic>
        <p:nvPicPr>
          <p:cNvPr id="9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5945" y="3846195"/>
            <a:ext cx="6717665" cy="33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0" y="4363085"/>
            <a:ext cx="10922000" cy="24955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文本框 10"/>
          <p:cNvSpPr txBox="1"/>
          <p:nvPr/>
        </p:nvSpPr>
        <p:spPr>
          <a:xfrm>
            <a:off x="912495" y="4858385"/>
            <a:ext cx="28600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/>
              <a:t>3 有缺失值的行的删除</a:t>
            </a:r>
            <a:endParaRPr lang="en-US" altLang="zh-CN" sz="2000"/>
          </a:p>
        </p:txBody>
      </p:sp>
      <p:pic>
        <p:nvPicPr>
          <p:cNvPr id="12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5275" y="4789805"/>
            <a:ext cx="5890895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等腰三角形 14"/>
          <p:cNvSpPr/>
          <p:nvPr/>
        </p:nvSpPr>
        <p:spPr>
          <a:xfrm>
            <a:off x="0" y="0"/>
            <a:ext cx="4946469" cy="6858000"/>
          </a:xfrm>
          <a:prstGeom prst="triangle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flipH="1">
            <a:off x="5539665" y="0"/>
            <a:ext cx="11727402" cy="6858000"/>
          </a:xfrm>
          <a:prstGeom prst="parallelogram">
            <a:avLst>
              <a:gd name="adj" fmla="val 7236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095540" y="1239233"/>
            <a:ext cx="42229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0" dirty="0">
                <a:solidFill>
                  <a:srgbClr val="3494BA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PART</a:t>
            </a:r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044093" y="1931008"/>
            <a:ext cx="64972" cy="156996"/>
          </a:xfrm>
          <a:custGeom>
            <a:avLst/>
            <a:gdLst/>
            <a:ahLst/>
            <a:cxnLst/>
            <a:rect l="l" t="t" r="r" b="b"/>
            <a:pathLst>
              <a:path w="64972" h="156996">
                <a:moveTo>
                  <a:pt x="0" y="0"/>
                </a:moveTo>
                <a:lnTo>
                  <a:pt x="9144" y="0"/>
                </a:lnTo>
                <a:lnTo>
                  <a:pt x="64972" y="156996"/>
                </a:lnTo>
                <a:lnTo>
                  <a:pt x="0" y="67209"/>
                </a:lnTo>
                <a:lnTo>
                  <a:pt x="0" y="0"/>
                </a:lnTo>
                <a:close/>
              </a:path>
            </a:pathLst>
          </a:custGeom>
          <a:solidFill>
            <a:srgbClr val="3494B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296895" y="1805253"/>
            <a:ext cx="413003" cy="858830"/>
          </a:xfrm>
          <a:custGeom>
            <a:avLst/>
            <a:gdLst/>
            <a:ahLst/>
            <a:cxnLst/>
            <a:rect l="l" t="t" r="r" b="b"/>
            <a:pathLst>
              <a:path w="413003" h="858830">
                <a:moveTo>
                  <a:pt x="0" y="0"/>
                </a:moveTo>
                <a:lnTo>
                  <a:pt x="413003" y="570737"/>
                </a:lnTo>
                <a:lnTo>
                  <a:pt x="411480" y="570794"/>
                </a:lnTo>
                <a:lnTo>
                  <a:pt x="303276" y="570794"/>
                </a:lnTo>
                <a:lnTo>
                  <a:pt x="303276" y="858830"/>
                </a:lnTo>
                <a:lnTo>
                  <a:pt x="0" y="85883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3815661" y="3356118"/>
            <a:ext cx="6244047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预测模型</a:t>
            </a:r>
            <a:endParaRPr lang="zh-CN" altLang="en-US" sz="6600" dirty="0"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397574" y="1627472"/>
            <a:ext cx="806196" cy="1057656"/>
          </a:xfrm>
          <a:custGeom>
            <a:avLst/>
            <a:gdLst/>
            <a:ahLst/>
            <a:cxnLst/>
            <a:rect l="l" t="t" r="r" b="b"/>
            <a:pathLst>
              <a:path w="806196" h="1057656">
                <a:moveTo>
                  <a:pt x="0" y="0"/>
                </a:moveTo>
                <a:lnTo>
                  <a:pt x="806196" y="0"/>
                </a:lnTo>
                <a:lnTo>
                  <a:pt x="806196" y="265176"/>
                </a:lnTo>
                <a:lnTo>
                  <a:pt x="553212" y="265176"/>
                </a:lnTo>
                <a:lnTo>
                  <a:pt x="553212" y="1057656"/>
                </a:lnTo>
                <a:lnTo>
                  <a:pt x="251460" y="1057656"/>
                </a:lnTo>
                <a:lnTo>
                  <a:pt x="251460" y="265176"/>
                </a:lnTo>
                <a:lnTo>
                  <a:pt x="0" y="265176"/>
                </a:lnTo>
                <a:lnTo>
                  <a:pt x="0" y="0"/>
                </a:lnTo>
                <a:close/>
              </a:path>
            </a:pathLst>
          </a:custGeom>
          <a:solidFill>
            <a:srgbClr val="3494B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334453" y="1627472"/>
            <a:ext cx="941832" cy="1057656"/>
          </a:xfrm>
          <a:custGeom>
            <a:avLst/>
            <a:gdLst/>
            <a:ahLst/>
            <a:cxnLst/>
            <a:rect l="l" t="t" r="r" b="b"/>
            <a:pathLst>
              <a:path w="941832" h="1057656">
                <a:moveTo>
                  <a:pt x="0" y="0"/>
                </a:moveTo>
                <a:lnTo>
                  <a:pt x="303276" y="0"/>
                </a:lnTo>
                <a:lnTo>
                  <a:pt x="303276" y="370332"/>
                </a:lnTo>
                <a:lnTo>
                  <a:pt x="638556" y="370332"/>
                </a:lnTo>
                <a:lnTo>
                  <a:pt x="638556" y="293737"/>
                </a:lnTo>
                <a:lnTo>
                  <a:pt x="941832" y="712840"/>
                </a:lnTo>
                <a:lnTo>
                  <a:pt x="941832" y="1057656"/>
                </a:lnTo>
                <a:lnTo>
                  <a:pt x="638556" y="1057656"/>
                </a:lnTo>
                <a:lnTo>
                  <a:pt x="638556" y="623316"/>
                </a:lnTo>
                <a:lnTo>
                  <a:pt x="303276" y="623316"/>
                </a:lnTo>
                <a:lnTo>
                  <a:pt x="303276" y="1057656"/>
                </a:lnTo>
                <a:lnTo>
                  <a:pt x="0" y="1057656"/>
                </a:lnTo>
                <a:lnTo>
                  <a:pt x="0" y="0"/>
                </a:lnTo>
                <a:close/>
              </a:path>
            </a:pathLst>
          </a:custGeom>
          <a:solidFill>
            <a:srgbClr val="3494B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780729" y="1859036"/>
            <a:ext cx="237786" cy="254625"/>
          </a:xfrm>
          <a:custGeom>
            <a:avLst/>
            <a:gdLst/>
            <a:ahLst/>
            <a:cxnLst/>
            <a:rect l="l" t="t" r="r" b="b"/>
            <a:pathLst>
              <a:path w="237786" h="254625">
                <a:moveTo>
                  <a:pt x="0" y="85"/>
                </a:moveTo>
                <a:lnTo>
                  <a:pt x="73152" y="85"/>
                </a:lnTo>
                <a:cubicBezTo>
                  <a:pt x="134017" y="-931"/>
                  <a:pt x="176879" y="7197"/>
                  <a:pt x="201740" y="24469"/>
                </a:cubicBezTo>
                <a:cubicBezTo>
                  <a:pt x="226600" y="41741"/>
                  <a:pt x="238602" y="74253"/>
                  <a:pt x="237744" y="122005"/>
                </a:cubicBezTo>
                <a:cubicBezTo>
                  <a:pt x="238602" y="170868"/>
                  <a:pt x="226600" y="205349"/>
                  <a:pt x="201740" y="225447"/>
                </a:cubicBezTo>
                <a:cubicBezTo>
                  <a:pt x="176879" y="245544"/>
                  <a:pt x="134017" y="255260"/>
                  <a:pt x="73152" y="254593"/>
                </a:cubicBezTo>
                <a:lnTo>
                  <a:pt x="0" y="254593"/>
                </a:lnTo>
                <a:lnTo>
                  <a:pt x="0" y="85"/>
                </a:lnTo>
                <a:close/>
              </a:path>
            </a:pathLst>
          </a:custGeom>
          <a:solidFill>
            <a:srgbClr val="3494B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477453" y="2618312"/>
            <a:ext cx="48351" cy="66817"/>
          </a:xfrm>
          <a:custGeom>
            <a:avLst/>
            <a:gdLst/>
            <a:ahLst/>
            <a:cxnLst/>
            <a:rect l="l" t="t" r="r" b="b"/>
            <a:pathLst>
              <a:path w="48351" h="66817">
                <a:moveTo>
                  <a:pt x="0" y="0"/>
                </a:moveTo>
                <a:lnTo>
                  <a:pt x="48351" y="66817"/>
                </a:lnTo>
                <a:lnTo>
                  <a:pt x="0" y="66817"/>
                </a:lnTo>
                <a:lnTo>
                  <a:pt x="0" y="0"/>
                </a:lnTo>
                <a:close/>
              </a:path>
            </a:pathLst>
          </a:custGeom>
          <a:solidFill>
            <a:srgbClr val="3494B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973009" y="1627472"/>
            <a:ext cx="303276" cy="712840"/>
          </a:xfrm>
          <a:custGeom>
            <a:avLst/>
            <a:gdLst/>
            <a:ahLst/>
            <a:cxnLst/>
            <a:rect l="l" t="t" r="r" b="b"/>
            <a:pathLst>
              <a:path w="303276" h="712840">
                <a:moveTo>
                  <a:pt x="0" y="0"/>
                </a:moveTo>
                <a:lnTo>
                  <a:pt x="303276" y="0"/>
                </a:lnTo>
                <a:lnTo>
                  <a:pt x="303276" y="712840"/>
                </a:lnTo>
                <a:lnTo>
                  <a:pt x="0" y="293737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7477453" y="1627446"/>
            <a:ext cx="938784" cy="1057682"/>
          </a:xfrm>
          <a:custGeom>
            <a:avLst/>
            <a:gdLst/>
            <a:ahLst/>
            <a:cxnLst/>
            <a:rect l="l" t="t" r="r" b="b"/>
            <a:pathLst>
              <a:path w="938784" h="1057682">
                <a:moveTo>
                  <a:pt x="0" y="26"/>
                </a:moveTo>
                <a:lnTo>
                  <a:pt x="429768" y="26"/>
                </a:lnTo>
                <a:cubicBezTo>
                  <a:pt x="564865" y="-958"/>
                  <a:pt x="666909" y="26537"/>
                  <a:pt x="735902" y="82513"/>
                </a:cubicBezTo>
                <a:cubicBezTo>
                  <a:pt x="804894" y="138488"/>
                  <a:pt x="839502" y="228848"/>
                  <a:pt x="839724" y="353594"/>
                </a:cubicBezTo>
                <a:cubicBezTo>
                  <a:pt x="840042" y="438525"/>
                  <a:pt x="825310" y="506788"/>
                  <a:pt x="795528" y="558382"/>
                </a:cubicBezTo>
                <a:cubicBezTo>
                  <a:pt x="765746" y="609975"/>
                  <a:pt x="719011" y="647377"/>
                  <a:pt x="655320" y="670586"/>
                </a:cubicBezTo>
                <a:lnTo>
                  <a:pt x="938784" y="1057682"/>
                </a:lnTo>
                <a:lnTo>
                  <a:pt x="580644" y="1057682"/>
                </a:lnTo>
                <a:lnTo>
                  <a:pt x="362712" y="702590"/>
                </a:lnTo>
                <a:lnTo>
                  <a:pt x="303276" y="702590"/>
                </a:lnTo>
                <a:lnTo>
                  <a:pt x="303276" y="1057682"/>
                </a:lnTo>
                <a:lnTo>
                  <a:pt x="48351" y="1057682"/>
                </a:lnTo>
                <a:lnTo>
                  <a:pt x="0" y="990865"/>
                </a:lnTo>
                <a:lnTo>
                  <a:pt x="0" y="26"/>
                </a:lnTo>
                <a:close/>
                <a:moveTo>
                  <a:pt x="303276" y="231674"/>
                </a:moveTo>
                <a:lnTo>
                  <a:pt x="303276" y="486182"/>
                </a:lnTo>
                <a:lnTo>
                  <a:pt x="376428" y="486182"/>
                </a:lnTo>
                <a:cubicBezTo>
                  <a:pt x="437293" y="486849"/>
                  <a:pt x="480155" y="477133"/>
                  <a:pt x="505016" y="457036"/>
                </a:cubicBezTo>
                <a:cubicBezTo>
                  <a:pt x="529876" y="436938"/>
                  <a:pt x="541878" y="402457"/>
                  <a:pt x="541020" y="353594"/>
                </a:cubicBezTo>
                <a:cubicBezTo>
                  <a:pt x="541878" y="305842"/>
                  <a:pt x="529876" y="273330"/>
                  <a:pt x="505016" y="256058"/>
                </a:cubicBezTo>
                <a:cubicBezTo>
                  <a:pt x="480155" y="238786"/>
                  <a:pt x="437293" y="230658"/>
                  <a:pt x="376428" y="231674"/>
                </a:cubicBezTo>
                <a:lnTo>
                  <a:pt x="303276" y="2316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506153" y="1627472"/>
            <a:ext cx="699516" cy="1057656"/>
          </a:xfrm>
          <a:custGeom>
            <a:avLst/>
            <a:gdLst/>
            <a:ahLst/>
            <a:cxnLst/>
            <a:rect l="l" t="t" r="r" b="b"/>
            <a:pathLst>
              <a:path w="699516" h="1057656">
                <a:moveTo>
                  <a:pt x="0" y="0"/>
                </a:moveTo>
                <a:lnTo>
                  <a:pt x="690372" y="0"/>
                </a:lnTo>
                <a:lnTo>
                  <a:pt x="690372" y="262128"/>
                </a:lnTo>
                <a:lnTo>
                  <a:pt x="303276" y="262128"/>
                </a:lnTo>
                <a:lnTo>
                  <a:pt x="303276" y="396240"/>
                </a:lnTo>
                <a:lnTo>
                  <a:pt x="658368" y="396240"/>
                </a:lnTo>
                <a:lnTo>
                  <a:pt x="658368" y="647700"/>
                </a:lnTo>
                <a:lnTo>
                  <a:pt x="303276" y="647700"/>
                </a:lnTo>
                <a:lnTo>
                  <a:pt x="303276" y="797052"/>
                </a:lnTo>
                <a:lnTo>
                  <a:pt x="699516" y="797052"/>
                </a:lnTo>
                <a:lnTo>
                  <a:pt x="699516" y="1057656"/>
                </a:lnTo>
                <a:lnTo>
                  <a:pt x="0" y="105765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372928" y="1627472"/>
            <a:ext cx="699516" cy="1057656"/>
          </a:xfrm>
          <a:custGeom>
            <a:avLst/>
            <a:gdLst/>
            <a:ahLst/>
            <a:cxnLst/>
            <a:rect l="l" t="t" r="r" b="b"/>
            <a:pathLst>
              <a:path w="699516" h="1057656">
                <a:moveTo>
                  <a:pt x="0" y="0"/>
                </a:moveTo>
                <a:lnTo>
                  <a:pt x="690372" y="0"/>
                </a:lnTo>
                <a:lnTo>
                  <a:pt x="690372" y="262128"/>
                </a:lnTo>
                <a:lnTo>
                  <a:pt x="303276" y="262128"/>
                </a:lnTo>
                <a:lnTo>
                  <a:pt x="303276" y="396240"/>
                </a:lnTo>
                <a:lnTo>
                  <a:pt x="658368" y="396240"/>
                </a:lnTo>
                <a:lnTo>
                  <a:pt x="658368" y="647700"/>
                </a:lnTo>
                <a:lnTo>
                  <a:pt x="303276" y="647700"/>
                </a:lnTo>
                <a:lnTo>
                  <a:pt x="303276" y="797052"/>
                </a:lnTo>
                <a:lnTo>
                  <a:pt x="699516" y="797052"/>
                </a:lnTo>
                <a:lnTo>
                  <a:pt x="699516" y="1057656"/>
                </a:lnTo>
                <a:lnTo>
                  <a:pt x="0" y="105765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3494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>
            <a:off x="0" y="0"/>
            <a:ext cx="4292081" cy="905068"/>
          </a:xfrm>
          <a:prstGeom prst="triangle">
            <a:avLst>
              <a:gd name="adj" fmla="val 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115773" y="68131"/>
            <a:ext cx="3754207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PART THREE</a:t>
            </a:r>
            <a:endParaRPr lang="zh-CN" altLang="en-US" sz="4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684520" y="130175"/>
            <a:ext cx="38474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预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测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模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型</a:t>
            </a:r>
            <a:endParaRPr lang="zh-CN" altLang="en-US" sz="32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24815" y="1186815"/>
            <a:ext cx="49396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/>
              <a:t>1 </a:t>
            </a:r>
            <a:r>
              <a:rPr lang="zh-CN" altLang="en-US" sz="3200"/>
              <a:t>线性规划（梯度下降法）</a:t>
            </a:r>
            <a:endParaRPr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841375" y="1770380"/>
            <a:ext cx="76981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原理:</a:t>
            </a:r>
            <a:endParaRPr lang="zh-CN" altLang="en-US"/>
          </a:p>
          <a:p>
            <a:r>
              <a:rPr lang="zh-CN" altLang="en-US"/>
              <a:t>损失函数：       计算得到损失函数的最小值所对应的theta</a:t>
            </a:r>
            <a:endParaRPr lang="zh-CN" altLang="en-US"/>
          </a:p>
        </p:txBody>
      </p:sp>
      <p:pic>
        <p:nvPicPr>
          <p:cNvPr id="13" name="图片 1" descr="IMG_25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2480" y="2319020"/>
            <a:ext cx="4204970" cy="123444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3" descr="IMG_2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8295" y="1275398"/>
            <a:ext cx="2035810" cy="134683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792480" y="3553460"/>
            <a:ext cx="801243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单元线性回归：</a:t>
            </a:r>
            <a:endParaRPr lang="zh-CN" altLang="en-US"/>
          </a:p>
          <a:p>
            <a:r>
              <a:rPr lang="zh-CN" altLang="en-US"/>
              <a:t>我们可以用梯度下降法来求得该点的参数值，每走一步都根据，所求的梯度来决定当前最优方向，然后继续前进，直到非常接近损失函数的最小值。</a:t>
            </a:r>
            <a:endParaRPr lang="zh-CN" altLang="en-US"/>
          </a:p>
          <a:p>
            <a:r>
              <a:rPr lang="zh-CN" altLang="en-US"/>
              <a:t>（1）初始化一个theta</a:t>
            </a:r>
            <a:endParaRPr lang="zh-CN" altLang="en-US"/>
          </a:p>
          <a:p>
            <a:r>
              <a:rPr lang="zh-CN" altLang="en-US"/>
              <a:t>（2）不断修改theta使损失函数越来越小</a:t>
            </a:r>
            <a:endParaRPr lang="zh-CN" altLang="en-US"/>
          </a:p>
        </p:txBody>
      </p:sp>
      <p:pic>
        <p:nvPicPr>
          <p:cNvPr id="19" name="图片 2" descr="IMG_2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7978" y="4106863"/>
            <a:ext cx="4714875" cy="13811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506730" y="5252085"/>
            <a:ext cx="46139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我们需要求解学习率a，以及梯度，而学习率是人为设定的，并不需要从训练集中学习，所以我们只要求解梯度即可</a:t>
            </a:r>
            <a:endParaRPr lang="zh-CN" altLang="en-US"/>
          </a:p>
          <a:p>
            <a:r>
              <a:rPr lang="zh-CN" altLang="en-US"/>
              <a:t>其公式为：</a:t>
            </a:r>
            <a:endParaRPr lang="zh-CN" altLang="en-US"/>
          </a:p>
        </p:txBody>
      </p:sp>
      <p:pic>
        <p:nvPicPr>
          <p:cNvPr id="7" name="图片 4" descr="IMG_2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0" y="5184140"/>
            <a:ext cx="5981700" cy="17526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蓝绿色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1757</Words>
  <Application>WPS 演示</Application>
  <PresentationFormat>宽屏</PresentationFormat>
  <Paragraphs>235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2" baseType="lpstr">
      <vt:lpstr>Arial</vt:lpstr>
      <vt:lpstr>宋体</vt:lpstr>
      <vt:lpstr>Wingdings</vt:lpstr>
      <vt:lpstr>阿里巴巴普惠体 M</vt:lpstr>
      <vt:lpstr>阿里巴巴普惠体 L</vt:lpstr>
      <vt:lpstr>阿里巴巴普惠体 H</vt:lpstr>
      <vt:lpstr>等线</vt:lpstr>
      <vt:lpstr>微软雅黑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黄 昊鸿</dc:creator>
  <cp:lastModifiedBy>晨</cp:lastModifiedBy>
  <cp:revision>25</cp:revision>
  <dcterms:created xsi:type="dcterms:W3CDTF">2019-11-06T14:16:00Z</dcterms:created>
  <dcterms:modified xsi:type="dcterms:W3CDTF">2021-04-17T03:40:22Z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2052-11.1.0.10463</vt:lpwstr>
  </property>
  <property fmtid="{D5CDD505-2E9C-101B-9397-08002B2CF9AE}" pid="3" name="KSOTemplateUUID">
    <vt:lpwstr>v1.0_mb_lp+MFzvzHIawRbCdQfaNug==</vt:lpwstr>
  </property>
  <property fmtid="{D5CDD505-2E9C-101B-9397-08002B2CF9AE}" pid="4" name="ICV">
    <vt:lpwstr>A85ED23F50AB4F5D8C7A706D9E8E183B</vt:lpwstr>
  </property>
</Properties>
</file>

<file path=docProps/thumbnail.jpeg>
</file>